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74" r:id="rId2"/>
    <p:sldId id="1140" r:id="rId3"/>
    <p:sldId id="1264" r:id="rId4"/>
    <p:sldId id="1281" r:id="rId5"/>
    <p:sldId id="1263" r:id="rId6"/>
    <p:sldId id="1282" r:id="rId7"/>
    <p:sldId id="1261" r:id="rId8"/>
    <p:sldId id="1283" r:id="rId9"/>
    <p:sldId id="1278" r:id="rId10"/>
    <p:sldId id="1262" r:id="rId11"/>
    <p:sldId id="1265" r:id="rId12"/>
    <p:sldId id="1266" r:id="rId13"/>
    <p:sldId id="1260" r:id="rId14"/>
    <p:sldId id="1267" r:id="rId15"/>
    <p:sldId id="1268" r:id="rId16"/>
    <p:sldId id="1269" r:id="rId17"/>
    <p:sldId id="1286" r:id="rId18"/>
    <p:sldId id="1285" r:id="rId19"/>
    <p:sldId id="1288" r:id="rId20"/>
    <p:sldId id="1287" r:id="rId21"/>
    <p:sldId id="1275" r:id="rId22"/>
    <p:sldId id="1280" r:id="rId23"/>
    <p:sldId id="1279" r:id="rId24"/>
    <p:sldId id="1289" r:id="rId25"/>
    <p:sldId id="1290" r:id="rId26"/>
    <p:sldId id="1273" r:id="rId27"/>
    <p:sldId id="1274" r:id="rId28"/>
    <p:sldId id="1271" r:id="rId29"/>
    <p:sldId id="1272" r:id="rId30"/>
    <p:sldId id="1277" r:id="rId31"/>
    <p:sldId id="1291" r:id="rId32"/>
    <p:sldId id="1293" r:id="rId33"/>
    <p:sldId id="1292" r:id="rId34"/>
    <p:sldId id="1045" r:id="rId35"/>
    <p:sldId id="1046" r:id="rId36"/>
    <p:sldId id="1047" r:id="rId37"/>
    <p:sldId id="1048" r:id="rId38"/>
    <p:sldId id="1049" r:id="rId39"/>
    <p:sldId id="1050" r:id="rId40"/>
    <p:sldId id="1051" r:id="rId41"/>
    <p:sldId id="486" r:id="rId42"/>
    <p:sldId id="1020" r:id="rId43"/>
    <p:sldId id="1021" r:id="rId44"/>
    <p:sldId id="1023" r:id="rId45"/>
    <p:sldId id="1024" r:id="rId46"/>
    <p:sldId id="1052" r:id="rId47"/>
    <p:sldId id="1053" r:id="rId48"/>
    <p:sldId id="1054" r:id="rId49"/>
    <p:sldId id="460" r:id="rId50"/>
    <p:sldId id="1055" r:id="rId51"/>
    <p:sldId id="1025" r:id="rId52"/>
    <p:sldId id="1056" r:id="rId53"/>
    <p:sldId id="1057" r:id="rId54"/>
    <p:sldId id="1030" r:id="rId55"/>
    <p:sldId id="1058" r:id="rId56"/>
    <p:sldId id="1059" r:id="rId57"/>
    <p:sldId id="1031" r:id="rId58"/>
    <p:sldId id="1060" r:id="rId59"/>
    <p:sldId id="1061" r:id="rId60"/>
    <p:sldId id="1062" r:id="rId61"/>
    <p:sldId id="1063" r:id="rId62"/>
    <p:sldId id="1136" r:id="rId63"/>
    <p:sldId id="1064" r:id="rId64"/>
    <p:sldId id="1065" r:id="rId65"/>
    <p:sldId id="1066" r:id="rId66"/>
    <p:sldId id="472" r:id="rId67"/>
    <p:sldId id="1137" r:id="rId68"/>
    <p:sldId id="1138" r:id="rId69"/>
    <p:sldId id="1068" r:id="rId70"/>
    <p:sldId id="1139" r:id="rId71"/>
    <p:sldId id="1302" r:id="rId7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86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1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73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47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17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8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8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79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05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71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16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7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130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30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21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35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1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50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2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18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31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040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73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34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389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95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488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105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94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4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667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7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85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11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71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07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45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946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845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227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80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99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80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378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647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49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545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083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231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6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1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2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6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www.json.org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realpython.com/python-js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u.edu/chemistry/courses/online-chemistry-textbook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owserinator/Periodic-Table-JSO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atalog.data.gov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opendata.aw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y7g6dKncO-I" TargetMode="Externa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M%C3%B3%C3%B0i_and_Magni" TargetMode="Externa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nthought.com/mayavi/mayavi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pool.com/numpy-mgri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16b</a:t>
              </a:r>
            </a:p>
            <a:p>
              <a:pPr algn="ctr"/>
              <a:r>
                <a:rPr lang="en-US" dirty="0"/>
                <a:t>Scientific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28" y="365126"/>
            <a:ext cx="368102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3F8F3E-7135-D20F-D714-D83C96111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02" y="527857"/>
            <a:ext cx="3843398" cy="59211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61532B-0D1C-3D7D-9A2A-9299D8670A6D}"/>
              </a:ext>
            </a:extLst>
          </p:cNvPr>
          <p:cNvSpPr txBox="1"/>
          <p:nvPr/>
        </p:nvSpPr>
        <p:spPr>
          <a:xfrm>
            <a:off x="5239529" y="1944920"/>
            <a:ext cx="287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https://www.json.org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6BD502B-4E59-823E-1011-9A6AC79D9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448" y="2524691"/>
            <a:ext cx="4637901" cy="277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9F197E-F989-21F9-9A1B-8D8C091822A3}"/>
              </a:ext>
            </a:extLst>
          </p:cNvPr>
          <p:cNvSpPr txBox="1"/>
          <p:nvPr/>
        </p:nvSpPr>
        <p:spPr>
          <a:xfrm>
            <a:off x="4995470" y="1488948"/>
            <a:ext cx="335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N</a:t>
            </a:r>
            <a:r>
              <a:rPr lang="en-US" dirty="0"/>
              <a:t>otation (JSON)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744787-2B81-BF0E-A5FC-F244C3FA8C1F}"/>
              </a:ext>
            </a:extLst>
          </p:cNvPr>
          <p:cNvGrpSpPr/>
          <p:nvPr/>
        </p:nvGrpSpPr>
        <p:grpSpPr>
          <a:xfrm>
            <a:off x="1598028" y="773986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5C366EAB-A7D3-FA33-58CC-CF1AD939B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763302-5D6D-E103-FCBC-7B2C4936F3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19D08C9-F99F-D5E2-A51B-9AACA2A668E4}"/>
              </a:ext>
            </a:extLst>
          </p:cNvPr>
          <p:cNvGrpSpPr/>
          <p:nvPr/>
        </p:nvGrpSpPr>
        <p:grpSpPr>
          <a:xfrm>
            <a:off x="2484256" y="1378660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F114BA7-2F7C-5382-BA84-F6C057DEA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003A35-050F-F4AB-4273-09BFE8ECB8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B48186-B72C-00A6-2C9A-BC0840DB1334}"/>
              </a:ext>
            </a:extLst>
          </p:cNvPr>
          <p:cNvGrpSpPr/>
          <p:nvPr/>
        </p:nvGrpSpPr>
        <p:grpSpPr>
          <a:xfrm>
            <a:off x="2435536" y="1530781"/>
            <a:ext cx="1068643" cy="369332"/>
            <a:chOff x="3647644" y="4910075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53BF3E-63E5-E01D-EA4D-010FC52E3D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E82B923-AF5D-1A08-C83A-842F46F4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A56055-68AD-59B5-C739-3AEF64BC8CA2}"/>
              </a:ext>
            </a:extLst>
          </p:cNvPr>
          <p:cNvGrpSpPr/>
          <p:nvPr/>
        </p:nvGrpSpPr>
        <p:grpSpPr>
          <a:xfrm>
            <a:off x="3073688" y="2027517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830812-6B6B-EF09-A634-3C3BB90ABA9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19C4EB-E2DA-CD7D-3C96-60B8DE8260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6F89A5-53D0-35B4-440D-0A160473C3DA}"/>
              </a:ext>
            </a:extLst>
          </p:cNvPr>
          <p:cNvGrpSpPr/>
          <p:nvPr/>
        </p:nvGrpSpPr>
        <p:grpSpPr>
          <a:xfrm>
            <a:off x="1434132" y="2181351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5752CF-C1A6-C8DC-EEFA-69CFA0FB11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CEF2B-C08B-9EDF-CFF6-9184323DC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2066DB-170E-3FE3-D7D5-C38537CBEA9C}"/>
              </a:ext>
            </a:extLst>
          </p:cNvPr>
          <p:cNvGrpSpPr/>
          <p:nvPr/>
        </p:nvGrpSpPr>
        <p:grpSpPr>
          <a:xfrm>
            <a:off x="1105718" y="6090337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1AAE65-2471-0F57-EF8D-B72079AE7E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5822C-A40F-5A3A-133D-FB711A3A2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D0F63C-5078-18C1-7840-2B20CAA25ECF}"/>
              </a:ext>
            </a:extLst>
          </p:cNvPr>
          <p:cNvGrpSpPr/>
          <p:nvPr/>
        </p:nvGrpSpPr>
        <p:grpSpPr>
          <a:xfrm>
            <a:off x="1432299" y="5968306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3BD1E7-8059-635E-71BB-75E202FFDE2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AC7D3A4-9B2F-D723-49AF-7D9D7E57D5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7E1CBA-F70D-B97B-16FC-20EF15EDE780}"/>
              </a:ext>
            </a:extLst>
          </p:cNvPr>
          <p:cNvSpPr txBox="1"/>
          <p:nvPr/>
        </p:nvSpPr>
        <p:spPr>
          <a:xfrm>
            <a:off x="5595544" y="5603238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407290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D54F5AF-EE5A-CA6D-8B77-BB1F3F96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4" y="1674371"/>
            <a:ext cx="6533333" cy="4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write_json.py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77767F-0C62-583C-ECEA-F05FDE249F0A}"/>
              </a:ext>
            </a:extLst>
          </p:cNvPr>
          <p:cNvSpPr txBox="1"/>
          <p:nvPr/>
        </p:nvSpPr>
        <p:spPr>
          <a:xfrm>
            <a:off x="4194489" y="1514681"/>
            <a:ext cx="3837482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https://realpython.com/python-json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AD8351-8034-4F66-6AE3-7703DBB7A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658" y="2067736"/>
            <a:ext cx="5147144" cy="24779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BC9E6-596B-13B1-AE11-7F0A169B6E10}"/>
              </a:ext>
            </a:extLst>
          </p:cNvPr>
          <p:cNvGrpSpPr/>
          <p:nvPr/>
        </p:nvGrpSpPr>
        <p:grpSpPr>
          <a:xfrm>
            <a:off x="7610170" y="4852066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305BD52F-A076-DD35-EC0F-369EEE0047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FB3CDA-E685-9B93-0558-4986584F70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A85AAB-2C04-4B0A-267E-E4F9A1E433EC}"/>
              </a:ext>
            </a:extLst>
          </p:cNvPr>
          <p:cNvGrpSpPr/>
          <p:nvPr/>
        </p:nvGrpSpPr>
        <p:grpSpPr>
          <a:xfrm>
            <a:off x="6054594" y="5047048"/>
            <a:ext cx="1076632" cy="369332"/>
            <a:chOff x="4704120" y="2356972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6D37B95-1DDE-31F9-1DA0-36475B61D4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53A2E8-5F98-9F7A-C6A7-00D62AE90BD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65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uranium_isotopes</a:t>
            </a:r>
            <a:r>
              <a:rPr lang="en-US" sz="3200" b="1" dirty="0">
                <a:latin typeface="+mn-lt"/>
              </a:rPr>
              <a:t>.json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CF1D9-38C6-FECD-8882-14B79844E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09" y="1429428"/>
            <a:ext cx="5563582" cy="5053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067F30-375A-11B9-1D2B-980D15D23D64}"/>
              </a:ext>
            </a:extLst>
          </p:cNvPr>
          <p:cNvSpPr/>
          <p:nvPr/>
        </p:nvSpPr>
        <p:spPr>
          <a:xfrm>
            <a:off x="2465882" y="1371600"/>
            <a:ext cx="1139253" cy="30729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E9E5B3-6AEF-B5E5-4CA3-371B27AC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4134904"/>
            <a:ext cx="5042524" cy="13370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924D1-BFF4-15FB-37C0-D5821FBD1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75" y="1348006"/>
            <a:ext cx="2825215" cy="47557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JSON in Firefox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949AD-D324-65F6-9CE8-A1874848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30" y="1371449"/>
            <a:ext cx="4752383" cy="239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E917-8EA0-A9B7-C260-16B40CC9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3" y="1941037"/>
            <a:ext cx="6533333" cy="3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DAA2D-FF27-2E90-AFCE-EDE5FBD25C01}"/>
              </a:ext>
            </a:extLst>
          </p:cNvPr>
          <p:cNvSpPr txBox="1"/>
          <p:nvPr/>
        </p:nvSpPr>
        <p:spPr>
          <a:xfrm>
            <a:off x="3376140" y="1470460"/>
            <a:ext cx="2391718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Which two isotopes of Uranium differ the most in half-life?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593397-CC8F-4286-E91D-58A0E41E8637}"/>
              </a:ext>
            </a:extLst>
          </p:cNvPr>
          <p:cNvGrpSpPr/>
          <p:nvPr/>
        </p:nvGrpSpPr>
        <p:grpSpPr>
          <a:xfrm>
            <a:off x="7589491" y="3247395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F77B6C8-5164-6E6F-C586-1379211F0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D20062-3020-B9EC-6582-D803DD4666E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DD7856-1E60-9CC8-43F9-7B0E1F84F4DA}"/>
              </a:ext>
            </a:extLst>
          </p:cNvPr>
          <p:cNvGrpSpPr/>
          <p:nvPr/>
        </p:nvGrpSpPr>
        <p:grpSpPr>
          <a:xfrm>
            <a:off x="5144663" y="343230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4150CF1-C705-B4B8-535F-5A942D8AB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E29596-B195-914E-827D-9838B6E129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07612C-E891-E89C-97AF-34F663732062}"/>
              </a:ext>
            </a:extLst>
          </p:cNvPr>
          <p:cNvGrpSpPr/>
          <p:nvPr/>
        </p:nvGrpSpPr>
        <p:grpSpPr>
          <a:xfrm>
            <a:off x="2950382" y="4009059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CC9A1A-E965-EB92-FB6A-3FC132D7D61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36F73F-F522-2AA2-16E3-E0B89934B6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B0E120-8E5B-83EA-E492-B2FFC2F9CE7B}"/>
              </a:ext>
            </a:extLst>
          </p:cNvPr>
          <p:cNvGrpSpPr/>
          <p:nvPr/>
        </p:nvGrpSpPr>
        <p:grpSpPr>
          <a:xfrm>
            <a:off x="5073975" y="4218921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CAE76C-CAFC-576C-7DC6-1E74590E0CA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DD91458-27A2-86F9-24CC-B6880E3FF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54E4B-0073-BB62-0A1C-6D2772C73AFF}"/>
              </a:ext>
            </a:extLst>
          </p:cNvPr>
          <p:cNvGrpSpPr/>
          <p:nvPr/>
        </p:nvGrpSpPr>
        <p:grpSpPr>
          <a:xfrm>
            <a:off x="5375106" y="4396092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43996D-4384-D3C6-014C-091439ED539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3392D5-71BE-E771-81F6-39405C035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157C03-E35A-B54C-9160-25C7CAE9D9A1}"/>
              </a:ext>
            </a:extLst>
          </p:cNvPr>
          <p:cNvGrpSpPr/>
          <p:nvPr/>
        </p:nvGrpSpPr>
        <p:grpSpPr>
          <a:xfrm>
            <a:off x="4029155" y="4961466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C27DE-2E06-B386-1FA8-DF9A9C7B85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BA611EF-1C01-12FC-DFF0-2100F2EA4D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27FF2B-B4A6-C64A-C8CE-7CD799C88BFA}"/>
              </a:ext>
            </a:extLst>
          </p:cNvPr>
          <p:cNvGrpSpPr/>
          <p:nvPr/>
        </p:nvGrpSpPr>
        <p:grpSpPr>
          <a:xfrm>
            <a:off x="4008047" y="5146929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A7042A-7143-D4C8-02A2-DFA2491D16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F5D1191-F553-2C37-CCA3-183A58906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12939A-0722-C50E-C908-2438E09DB80D}"/>
              </a:ext>
            </a:extLst>
          </p:cNvPr>
          <p:cNvGrpSpPr/>
          <p:nvPr/>
        </p:nvGrpSpPr>
        <p:grpSpPr>
          <a:xfrm>
            <a:off x="4451166" y="5339090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930D99-7A0D-FD51-0C07-A82293D7A3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2D961E-9634-F18A-518C-3B3D664F1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75861DD-9C1C-1922-4D36-E9FC600259F7}"/>
              </a:ext>
            </a:extLst>
          </p:cNvPr>
          <p:cNvGrpSpPr/>
          <p:nvPr/>
        </p:nvGrpSpPr>
        <p:grpSpPr>
          <a:xfrm>
            <a:off x="4761205" y="464228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923974-C762-8514-FC2B-251D6330EA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B875FF9-4506-134E-8E8B-6D10A7D80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4C358E2-8394-DFE7-65DB-8F754D0B6DF3}"/>
              </a:ext>
            </a:extLst>
          </p:cNvPr>
          <p:cNvGrpSpPr/>
          <p:nvPr/>
        </p:nvGrpSpPr>
        <p:grpSpPr>
          <a:xfrm>
            <a:off x="4057487" y="553125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D2CA-AC6C-C05D-9888-C56B0A0CFF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471CD5D-C0A4-E71C-D513-B864281AB9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028660-235B-5B30-B718-87F0E7F8743F}"/>
              </a:ext>
            </a:extLst>
          </p:cNvPr>
          <p:cNvSpPr txBox="1"/>
          <p:nvPr/>
        </p:nvSpPr>
        <p:spPr>
          <a:xfrm>
            <a:off x="6527781" y="4218921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22906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36A6FA-D4E2-7ABA-3F49-5B900AE2E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2" y="1941037"/>
            <a:ext cx="6533333" cy="3600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626771-B9EF-847D-4653-730D669858D5}"/>
              </a:ext>
            </a:extLst>
          </p:cNvPr>
          <p:cNvGrpSpPr/>
          <p:nvPr/>
        </p:nvGrpSpPr>
        <p:grpSpPr>
          <a:xfrm>
            <a:off x="4567546" y="2175297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053C99-E9E5-73CD-0C69-755F577A6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538CB0-3157-FC8A-FE77-903998C632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881B318-535C-F988-B61A-F91374642FAE}"/>
              </a:ext>
            </a:extLst>
          </p:cNvPr>
          <p:cNvGrpSpPr/>
          <p:nvPr/>
        </p:nvGrpSpPr>
        <p:grpSpPr>
          <a:xfrm>
            <a:off x="4949644" y="2755970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07B280E-EE70-02FE-D0BC-18A75CE6FC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6BA61B1-4C7E-8523-5319-6E61D70AD2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D15B80-B57F-1934-C791-2A152B892060}"/>
              </a:ext>
            </a:extLst>
          </p:cNvPr>
          <p:cNvGrpSpPr/>
          <p:nvPr/>
        </p:nvGrpSpPr>
        <p:grpSpPr>
          <a:xfrm>
            <a:off x="5726582" y="3028771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9573AA-E580-8719-779F-8A9B50BE7C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2EAF37-5BEB-7D18-7AFF-B7ED34761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C7637-91A4-7C2A-7994-C4793533C110}"/>
              </a:ext>
            </a:extLst>
          </p:cNvPr>
          <p:cNvGrpSpPr/>
          <p:nvPr/>
        </p:nvGrpSpPr>
        <p:grpSpPr>
          <a:xfrm>
            <a:off x="5354509" y="3335009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E88AD3-1F81-545B-63BE-82F4F93DDD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ADDE2CB-234F-A8CC-68BB-ED43560DE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CC4A30-A3F0-E15E-BAF8-9B90D4F0F170}"/>
              </a:ext>
            </a:extLst>
          </p:cNvPr>
          <p:cNvGrpSpPr/>
          <p:nvPr/>
        </p:nvGrpSpPr>
        <p:grpSpPr>
          <a:xfrm>
            <a:off x="6260903" y="4100238"/>
            <a:ext cx="1068643" cy="369332"/>
            <a:chOff x="3647644" y="5359159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DF75A0-2218-0723-AB08-48B70EE477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54ED33-D46F-41EF-8625-4BBA33232C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25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read_json.py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0D818-68E0-FB25-2D30-0553F70E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30" y="1939638"/>
            <a:ext cx="6146540" cy="18491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069194-5BDA-8C8F-6D91-5E7CA64802B1}"/>
              </a:ext>
            </a:extLst>
          </p:cNvPr>
          <p:cNvGrpSpPr/>
          <p:nvPr/>
        </p:nvGrpSpPr>
        <p:grpSpPr>
          <a:xfrm>
            <a:off x="5459456" y="2818265"/>
            <a:ext cx="1076632" cy="369332"/>
            <a:chOff x="4968362" y="2079211"/>
            <a:chExt cx="1076632" cy="36933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42229EF-7DAE-CD96-15D3-A799BDCE2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E475C7-FB6B-5848-00ED-8833DDB91B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17BD5-34CD-578A-F11D-111EC34D1604}"/>
              </a:ext>
            </a:extLst>
          </p:cNvPr>
          <p:cNvGrpSpPr/>
          <p:nvPr/>
        </p:nvGrpSpPr>
        <p:grpSpPr>
          <a:xfrm>
            <a:off x="7219096" y="3084563"/>
            <a:ext cx="1076632" cy="369332"/>
            <a:chOff x="4704120" y="2356972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240870-80A7-C810-FDA9-83DBD8FDAD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680CC-7769-65A7-D4D9-286EC6B6CAB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C72A06-5486-04AC-49A4-1C4BEE187A22}"/>
              </a:ext>
            </a:extLst>
          </p:cNvPr>
          <p:cNvGrpSpPr/>
          <p:nvPr/>
        </p:nvGrpSpPr>
        <p:grpSpPr>
          <a:xfrm>
            <a:off x="4799893" y="3327144"/>
            <a:ext cx="1068643" cy="369332"/>
            <a:chOff x="3647644" y="4910075"/>
            <a:chExt cx="1068643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B2DD5B-523F-A5C7-9725-CBC75A9C53F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74ABAD9-A3FF-7FB4-39BC-171F3D7AD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03B6E3-7E13-5B5A-C4E7-160008D8FB90}"/>
              </a:ext>
            </a:extLst>
          </p:cNvPr>
          <p:cNvSpPr txBox="1"/>
          <p:nvPr/>
        </p:nvSpPr>
        <p:spPr>
          <a:xfrm>
            <a:off x="3052401" y="4528936"/>
            <a:ext cx="3039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One tiny neutron can make a </a:t>
            </a:r>
            <a:r>
              <a:rPr lang="en-US" sz="2000" i="1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universe</a:t>
            </a:r>
            <a:r>
              <a:rPr lang="en-US" sz="20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 of difference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177E9-EB5D-79DB-BDAE-CD0405C7DA19}"/>
              </a:ext>
            </a:extLst>
          </p:cNvPr>
          <p:cNvSpPr/>
          <p:nvPr/>
        </p:nvSpPr>
        <p:spPr>
          <a:xfrm>
            <a:off x="4600575" y="3388518"/>
            <a:ext cx="199318" cy="25717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4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(2021)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7DCCC-C19B-3468-CD43-83D9BE5E7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91" y="1725960"/>
            <a:ext cx="8691417" cy="2838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EB4866-456C-CD7D-559A-E641CD1EB640}"/>
              </a:ext>
            </a:extLst>
          </p:cNvPr>
          <p:cNvSpPr txBox="1"/>
          <p:nvPr/>
        </p:nvSpPr>
        <p:spPr>
          <a:xfrm>
            <a:off x="423472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group</a:t>
            </a:r>
            <a:r>
              <a:rPr lang="en-US" dirty="0"/>
              <a:t> have the same number of valence </a:t>
            </a:r>
            <a:r>
              <a:rPr lang="en-US" i="1" dirty="0"/>
              <a:t>electrons</a:t>
            </a:r>
            <a:r>
              <a:rPr lang="en-US" dirty="0"/>
              <a:t>. As a result, elements in the same group often display similar properties and </a:t>
            </a:r>
            <a:r>
              <a:rPr lang="en-US" i="1" dirty="0"/>
              <a:t>reactivity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D4BE6-2500-1D63-FFDC-2F4500FF50C8}"/>
              </a:ext>
            </a:extLst>
          </p:cNvPr>
          <p:cNvSpPr txBox="1"/>
          <p:nvPr/>
        </p:nvSpPr>
        <p:spPr>
          <a:xfrm>
            <a:off x="4673184" y="4971786"/>
            <a:ext cx="4047344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/>
              <a:t>All elements in a </a:t>
            </a:r>
            <a:r>
              <a:rPr lang="en-US" b="1" dirty="0"/>
              <a:t>period</a:t>
            </a:r>
            <a:r>
              <a:rPr lang="en-US" dirty="0"/>
              <a:t> have the same number of electron shells. Each </a:t>
            </a:r>
            <a:r>
              <a:rPr lang="en-US" i="1" dirty="0"/>
              <a:t>next</a:t>
            </a:r>
            <a:r>
              <a:rPr lang="en-US" dirty="0"/>
              <a:t> element in a period has one more proton and is </a:t>
            </a:r>
            <a:r>
              <a:rPr lang="en-US" i="1" dirty="0"/>
              <a:t>less</a:t>
            </a:r>
            <a:r>
              <a:rPr lang="en-US" dirty="0"/>
              <a:t> metallic than its predecessor.</a:t>
            </a:r>
          </a:p>
        </p:txBody>
      </p:sp>
    </p:spTree>
    <p:extLst>
      <p:ext uri="{BB962C8B-B14F-4D97-AF65-F5344CB8AC3E}">
        <p14:creationId xmlns:p14="http://schemas.microsoft.com/office/powerpoint/2010/main" val="14501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One Element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9EC2A8-E295-D11E-F07C-98B941C5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90" y="1920828"/>
            <a:ext cx="7217619" cy="2726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B52BF-AC4D-C06C-2C81-92F35B354A4E}"/>
              </a:ext>
            </a:extLst>
          </p:cNvPr>
          <p:cNvSpPr txBox="1"/>
          <p:nvPr/>
        </p:nvSpPr>
        <p:spPr>
          <a:xfrm>
            <a:off x="1360356" y="5223455"/>
            <a:ext cx="6423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https://wou.edu/chemistry/courses/online-chemistry-textbooks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"It's not what you look at that matters, it's what you see."</a:t>
            </a:r>
            <a:br>
              <a:rPr lang="en-US" sz="2400" dirty="0">
                <a:latin typeface="Book Antiqua" panose="02040602050305030304" pitchFamily="18" charset="0"/>
              </a:rPr>
            </a:br>
            <a:r>
              <a:rPr lang="en-US" sz="1800" dirty="0">
                <a:solidFill>
                  <a:srgbClr val="00B050"/>
                </a:solidFill>
                <a:latin typeface="+mn-lt"/>
              </a:rPr>
              <a:t>Henry David Thoreau (1846)</a:t>
            </a:r>
            <a:endParaRPr lang="en-US" sz="2400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have measured the various electrical impulses travelling up the major nerves stemming from our eyes, ears, nose, tongue, and skin that ultimately signal our brain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determined that </a:t>
            </a:r>
            <a:r>
              <a:rPr lang="en-US" sz="2400" dirty="0">
                <a:solidFill>
                  <a:srgbClr val="0070C0"/>
                </a:solidFill>
              </a:rPr>
              <a:t>more than 80% of our total sensory input comes from our </a:t>
            </a:r>
            <a:r>
              <a:rPr lang="en-US" sz="2400" u="sng" dirty="0">
                <a:solidFill>
                  <a:srgbClr val="0070C0"/>
                </a:solidFill>
              </a:rPr>
              <a:t>eyes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– we are an extremely visual species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Humans do poorly at spotting trends in </a:t>
            </a:r>
            <a:r>
              <a:rPr lang="en-US" sz="2400" dirty="0">
                <a:solidFill>
                  <a:srgbClr val="C00000"/>
                </a:solidFill>
              </a:rPr>
              <a:t>tabular data </a:t>
            </a:r>
            <a:r>
              <a:rPr lang="en-US" sz="2400" dirty="0"/>
              <a:t>whereas </a:t>
            </a:r>
            <a:r>
              <a:rPr lang="en-US" sz="2400" b="1" dirty="0">
                <a:solidFill>
                  <a:srgbClr val="00B050"/>
                </a:solidFill>
              </a:rPr>
              <a:t>graphical charts </a:t>
            </a:r>
            <a:r>
              <a:rPr lang="en-US" sz="2400" dirty="0"/>
              <a:t>allow us to see trends and quickly spot </a:t>
            </a:r>
            <a:r>
              <a:rPr lang="en-US" sz="2400" i="1" dirty="0"/>
              <a:t>anomalies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boring old periodic chart is full of surprising art if we can find ways to better </a:t>
            </a:r>
            <a:r>
              <a:rPr lang="en-US" sz="2400" b="1" dirty="0">
                <a:solidFill>
                  <a:srgbClr val="7030A0"/>
                </a:solidFill>
              </a:rPr>
              <a:t>visualize</a:t>
            </a:r>
            <a:r>
              <a:rPr lang="en-US" sz="2400" dirty="0"/>
              <a:t>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 Open Data Sets to investigate atomic stability and the liquid range of elements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the Python Dictionary class, including methods to create, read, update, and delete keys and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Serialize and rehydrate a JSON data file as a Python Dictionary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methods for </a:t>
            </a:r>
            <a:r>
              <a:rPr lang="en-US" sz="2400" b="1" dirty="0">
                <a:solidFill>
                  <a:srgbClr val="00B050"/>
                </a:solidFill>
              </a:rPr>
              <a:t>interpolating multi-dimensional data</a:t>
            </a:r>
            <a:r>
              <a:rPr lang="en-US" sz="2400" dirty="0"/>
              <a:t> taken from random sample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mathematics of the </a:t>
            </a:r>
            <a:r>
              <a:rPr lang="en-US" sz="2000" b="1" dirty="0">
                <a:solidFill>
                  <a:srgbClr val="FF0000"/>
                </a:solidFill>
              </a:rPr>
              <a:t>Inverse Distance Weighting </a:t>
            </a:r>
            <a:r>
              <a:rPr lang="en-US" sz="2000" dirty="0"/>
              <a:t>(</a:t>
            </a:r>
            <a:r>
              <a:rPr lang="en-US" sz="2000" b="1" dirty="0"/>
              <a:t>IDW</a:t>
            </a:r>
            <a:r>
              <a:rPr lang="en-US" sz="2000" dirty="0"/>
              <a:t>) method to convert non-uniformly measured spatial data 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>
                <a:solidFill>
                  <a:srgbClr val="FF0000"/>
                </a:solidFill>
              </a:rPr>
              <a:t>Root Mean Square Deviation </a:t>
            </a:r>
            <a:r>
              <a:rPr lang="en-US" sz="2000" dirty="0"/>
              <a:t>(</a:t>
            </a:r>
            <a:r>
              <a:rPr lang="en-US" sz="2000" b="1" dirty="0"/>
              <a:t>RMSD</a:t>
            </a:r>
            <a:r>
              <a:rPr lang="en-US" sz="2000" dirty="0"/>
              <a:t>) statistic as a measure of model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3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Highs &amp; Lows and Unexpected Jumps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scientist has asked you to plot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melting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boiling</a:t>
            </a:r>
            <a:r>
              <a:rPr lang="en-US" sz="2400" dirty="0"/>
              <a:t> point of each element across the periodic chart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is interested in visualizing any </a:t>
            </a:r>
            <a:r>
              <a:rPr lang="en-US" sz="2400" dirty="0">
                <a:solidFill>
                  <a:srgbClr val="00B050"/>
                </a:solidFill>
              </a:rPr>
              <a:t>trends</a:t>
            </a:r>
            <a:r>
              <a:rPr lang="en-US" sz="2400" dirty="0"/>
              <a:t> and </a:t>
            </a:r>
            <a:r>
              <a:rPr lang="en-US" sz="2400" i="1" dirty="0"/>
              <a:t>discontinuities</a:t>
            </a:r>
            <a:r>
              <a:rPr lang="en-US" sz="2400" dirty="0"/>
              <a:t> in elements having the same valence shell structure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Therefore, she wants you to plot the elements first </a:t>
            </a:r>
            <a:r>
              <a:rPr lang="en-US" sz="2400" b="1" dirty="0"/>
              <a:t>by group</a:t>
            </a:r>
            <a:r>
              <a:rPr lang="en-US" sz="2400" dirty="0"/>
              <a:t>, then </a:t>
            </a:r>
            <a:r>
              <a:rPr lang="en-US" sz="2400" b="1" dirty="0"/>
              <a:t>by period</a:t>
            </a:r>
            <a:r>
              <a:rPr lang="en-US" sz="2400" dirty="0"/>
              <a:t>, then </a:t>
            </a:r>
            <a:r>
              <a:rPr lang="en-US" sz="2400" b="1" dirty="0"/>
              <a:t>by atomic number </a:t>
            </a:r>
            <a:r>
              <a:rPr lang="en-US" sz="2400" dirty="0"/>
              <a:t>order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She has asked you to include elements from both the 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Lanthanoid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Actinoid</a:t>
            </a:r>
            <a:r>
              <a:rPr lang="en-US" sz="2400" dirty="0"/>
              <a:t>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Is there a readily available </a:t>
            </a:r>
            <a:r>
              <a:rPr lang="en-US" sz="2400" b="1" dirty="0">
                <a:solidFill>
                  <a:srgbClr val="7030A0"/>
                </a:solidFill>
              </a:rPr>
              <a:t>JSON data set</a:t>
            </a:r>
            <a:r>
              <a:rPr lang="en-US" sz="2400" dirty="0"/>
              <a:t> on the web that encodes the periodic chart?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9D5EE6-69D8-40D1-193D-B3CD657C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05" y="1880811"/>
            <a:ext cx="6905190" cy="47528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 as 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A607-BE9A-D737-8CC5-DED279F6ABF6}"/>
              </a:ext>
            </a:extLst>
          </p:cNvPr>
          <p:cNvSpPr txBox="1"/>
          <p:nvPr/>
        </p:nvSpPr>
        <p:spPr>
          <a:xfrm>
            <a:off x="1772587" y="1350334"/>
            <a:ext cx="5598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https://github.com/Bowserinator/Periodic-Table-JSON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3513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C90A13-CE6E-944E-69BE-311D41CD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77" y="313866"/>
            <a:ext cx="5838045" cy="64076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F4C532-0AE1-FB2C-25F7-377B58FBC116}"/>
              </a:ext>
            </a:extLst>
          </p:cNvPr>
          <p:cNvGrpSpPr/>
          <p:nvPr/>
        </p:nvGrpSpPr>
        <p:grpSpPr>
          <a:xfrm>
            <a:off x="2575169" y="315583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A2CF0CA-B92F-4A4C-0BCF-03ABFE3B5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774457-6FCF-C36E-4A82-4C335BE229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CF9434-F2C6-C351-C3BB-0E6E60C40B49}"/>
              </a:ext>
            </a:extLst>
          </p:cNvPr>
          <p:cNvGrpSpPr/>
          <p:nvPr/>
        </p:nvGrpSpPr>
        <p:grpSpPr>
          <a:xfrm>
            <a:off x="2560179" y="1834278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F0E11E-822F-9F8D-EC44-1F802ACF91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CEC986-753A-D043-CAA2-E5122A9B7C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F3CE9-E738-E4D6-3CB4-D19F346050BC}"/>
              </a:ext>
            </a:extLst>
          </p:cNvPr>
          <p:cNvGrpSpPr/>
          <p:nvPr/>
        </p:nvGrpSpPr>
        <p:grpSpPr>
          <a:xfrm>
            <a:off x="2418614" y="2125157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84123A-4C9D-3490-C3EC-FB15C40A65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3D2017-2E8E-F305-8137-CF67BC54C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51F542-9D3D-CB30-DDDC-E5843C89D7C8}"/>
              </a:ext>
            </a:extLst>
          </p:cNvPr>
          <p:cNvGrpSpPr/>
          <p:nvPr/>
        </p:nvGrpSpPr>
        <p:grpSpPr>
          <a:xfrm>
            <a:off x="2744443" y="1986166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63080D-F5C3-F7DC-15A9-14F8506C36C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3C15FF0-A9EB-965C-AC55-23DF5C5BB3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1B22D6-C6C8-C9EB-60D5-CC08A7362B35}"/>
              </a:ext>
            </a:extLst>
          </p:cNvPr>
          <p:cNvGrpSpPr/>
          <p:nvPr/>
        </p:nvGrpSpPr>
        <p:grpSpPr>
          <a:xfrm>
            <a:off x="2670074" y="1389202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9629F1-02A8-2DB6-48C4-258197E63EF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22CF874-6C3B-29C0-16F9-5D638892E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9363FCA-C242-ED1F-FC70-6B116F747B39}"/>
              </a:ext>
            </a:extLst>
          </p:cNvPr>
          <p:cNvGrpSpPr/>
          <p:nvPr/>
        </p:nvGrpSpPr>
        <p:grpSpPr>
          <a:xfrm>
            <a:off x="2701235" y="792417"/>
            <a:ext cx="1076632" cy="369332"/>
            <a:chOff x="2157212" y="5356391"/>
            <a:chExt cx="1076632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1D3254-293E-ACCB-1E6F-D72F0125A4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A09461B-9055-6D8F-8373-D7C3E39A43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7D75BA-89BB-D8E2-3BCD-673028CE01B3}"/>
              </a:ext>
            </a:extLst>
          </p:cNvPr>
          <p:cNvSpPr txBox="1"/>
          <p:nvPr/>
        </p:nvSpPr>
        <p:spPr>
          <a:xfrm>
            <a:off x="5216577" y="683032"/>
            <a:ext cx="31404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periodic_table.json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9CD77B-845F-9D3E-2C13-468E68FD8140}"/>
              </a:ext>
            </a:extLst>
          </p:cNvPr>
          <p:cNvSpPr/>
          <p:nvPr/>
        </p:nvSpPr>
        <p:spPr>
          <a:xfrm>
            <a:off x="1645482" y="313866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B15AA0-5133-B91D-00CF-243EFB124641}"/>
              </a:ext>
            </a:extLst>
          </p:cNvPr>
          <p:cNvSpPr/>
          <p:nvPr/>
        </p:nvSpPr>
        <p:spPr>
          <a:xfrm>
            <a:off x="1645482" y="6516428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7082323-18AC-E8FD-50E1-B045E8BE5581}"/>
              </a:ext>
            </a:extLst>
          </p:cNvPr>
          <p:cNvCxnSpPr>
            <a:stCxn id="24" idx="1"/>
            <a:endCxn id="25" idx="1"/>
          </p:cNvCxnSpPr>
          <p:nvPr/>
        </p:nvCxnSpPr>
        <p:spPr>
          <a:xfrm rot="10800000" flipV="1">
            <a:off x="1645482" y="396776"/>
            <a:ext cx="12700" cy="6202562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2CCCD4D-440D-32C4-5281-128DEF9CCA2A}"/>
              </a:ext>
            </a:extLst>
          </p:cNvPr>
          <p:cNvSpPr/>
          <p:nvPr/>
        </p:nvSpPr>
        <p:spPr>
          <a:xfrm>
            <a:off x="2269170" y="5627415"/>
            <a:ext cx="93377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638C1F-E6F0-82ED-6DAE-A535FB0350EF}"/>
              </a:ext>
            </a:extLst>
          </p:cNvPr>
          <p:cNvSpPr/>
          <p:nvPr/>
        </p:nvSpPr>
        <p:spPr>
          <a:xfrm>
            <a:off x="1746354" y="6220512"/>
            <a:ext cx="158646" cy="16581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DA32A64-6630-09FF-2724-827AC0E24BDF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flipH="1">
            <a:off x="1905000" y="5710325"/>
            <a:ext cx="457547" cy="593097"/>
          </a:xfrm>
          <a:prstGeom prst="bentConnector3">
            <a:avLst>
              <a:gd name="adj1" fmla="val -1172061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CBA03FA-102B-42E9-27CA-B8AB3664B24D}"/>
              </a:ext>
            </a:extLst>
          </p:cNvPr>
          <p:cNvSpPr txBox="1"/>
          <p:nvPr/>
        </p:nvSpPr>
        <p:spPr>
          <a:xfrm>
            <a:off x="4584993" y="1372613"/>
            <a:ext cx="242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JSON is like a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Python dictionary with </a:t>
            </a:r>
            <a:r>
              <a:rPr lang="en-US" b="1" u="sng" dirty="0">
                <a:solidFill>
                  <a:srgbClr val="7030A0"/>
                </a:solidFill>
              </a:rPr>
              <a:t>keys</a:t>
            </a:r>
            <a:r>
              <a:rPr lang="en-US" b="1" dirty="0">
                <a:solidFill>
                  <a:srgbClr val="7030A0"/>
                </a:solidFill>
              </a:rPr>
              <a:t> and </a:t>
            </a:r>
            <a:r>
              <a:rPr lang="en-US" b="1" i="1" dirty="0">
                <a:solidFill>
                  <a:srgbClr val="7030A0"/>
                </a:solidFill>
              </a:rPr>
              <a:t>values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20F0E-2D91-D049-25AE-418428EE7E92}"/>
              </a:ext>
            </a:extLst>
          </p:cNvPr>
          <p:cNvSpPr txBox="1"/>
          <p:nvPr/>
        </p:nvSpPr>
        <p:spPr>
          <a:xfrm>
            <a:off x="4990788" y="5063993"/>
            <a:ext cx="24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 value can itself be a "nested" dictionary</a:t>
            </a:r>
          </a:p>
        </p:txBody>
      </p:sp>
    </p:spTree>
    <p:extLst>
      <p:ext uri="{BB962C8B-B14F-4D97-AF65-F5344CB8AC3E}">
        <p14:creationId xmlns:p14="http://schemas.microsoft.com/office/powerpoint/2010/main" val="281890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9" grpId="0" animBg="1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05B78-1244-591F-90A1-6FCBE2EF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333" y="1530969"/>
            <a:ext cx="6533333" cy="49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4245257" y="2106217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039735" y="3408925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435786" y="397306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57795" y="417272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4300850" y="435738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7786450" y="473855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4446303" y="4926530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6457950" y="5292387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6687333" y="454106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6149017" y="5605029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35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FFD3DE21-D657-2E2D-019D-A11D02078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" y="1507836"/>
            <a:ext cx="7885714" cy="35714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180954" y="170781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5331206" y="1942412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3300873" y="266142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14133" y="29397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D5712F-F5D3-824C-E721-8151592D1807}"/>
              </a:ext>
            </a:extLst>
          </p:cNvPr>
          <p:cNvGrpSpPr/>
          <p:nvPr/>
        </p:nvGrpSpPr>
        <p:grpSpPr>
          <a:xfrm>
            <a:off x="7750377" y="2661426"/>
            <a:ext cx="819672" cy="632124"/>
            <a:chOff x="3839058" y="5265465"/>
            <a:chExt cx="819672" cy="63212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EBA452-C986-0242-5F19-A181AFD27B40}"/>
                </a:ext>
              </a:extLst>
            </p:cNvPr>
            <p:cNvSpPr txBox="1"/>
            <p:nvPr/>
          </p:nvSpPr>
          <p:spPr>
            <a:xfrm>
              <a:off x="4275272" y="52654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1FA83EE-1CE6-DC53-E05C-A057B8AA5B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9058" y="5541057"/>
              <a:ext cx="501760" cy="356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1067D-F99D-9448-103F-F1B4E11FDAD6}"/>
              </a:ext>
            </a:extLst>
          </p:cNvPr>
          <p:cNvGrpSpPr/>
          <p:nvPr/>
        </p:nvGrpSpPr>
        <p:grpSpPr>
          <a:xfrm>
            <a:off x="6865474" y="3991212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B05895-A1B9-3C88-8BEE-6A17E1C6D5B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7362BD-8189-E96D-0F0F-A479193C6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0C3491-C4C6-6B85-0A9F-F2DF140E87BB}"/>
              </a:ext>
            </a:extLst>
          </p:cNvPr>
          <p:cNvGrpSpPr/>
          <p:nvPr/>
        </p:nvGrpSpPr>
        <p:grpSpPr>
          <a:xfrm>
            <a:off x="5400349" y="4183373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4EBD35-B3EC-4BCC-3EDB-AB29AD5617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BC3AD7-F2EA-0EDF-B695-A1C4E4993F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57CE7B-653F-0E2B-4E5B-69C389BD961C}"/>
              </a:ext>
            </a:extLst>
          </p:cNvPr>
          <p:cNvGrpSpPr/>
          <p:nvPr/>
        </p:nvGrpSpPr>
        <p:grpSpPr>
          <a:xfrm>
            <a:off x="5660925" y="4375534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582485-309A-3045-AA90-1AE95AFE12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696CBB1-94C5-DBA3-CF16-4364A1C5A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E700BD-2385-BE28-F86D-D20540FA9847}"/>
              </a:ext>
            </a:extLst>
          </p:cNvPr>
          <p:cNvGrpSpPr/>
          <p:nvPr/>
        </p:nvGrpSpPr>
        <p:grpSpPr>
          <a:xfrm>
            <a:off x="6924153" y="380654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335575B-70AD-D505-F4C4-4FFB7430C2E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D3971CB-40BF-E7F4-691C-3C5FFA14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13F27C-D50D-8FE9-AA39-C81C965A2258}"/>
              </a:ext>
            </a:extLst>
          </p:cNvPr>
          <p:cNvGrpSpPr/>
          <p:nvPr/>
        </p:nvGrpSpPr>
        <p:grpSpPr>
          <a:xfrm>
            <a:off x="7757702" y="4861655"/>
            <a:ext cx="857778" cy="804551"/>
            <a:chOff x="2282769" y="5008688"/>
            <a:chExt cx="857778" cy="80455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7D7447-051E-6BED-282E-75037551099A}"/>
                </a:ext>
              </a:extLst>
            </p:cNvPr>
            <p:cNvSpPr txBox="1"/>
            <p:nvPr/>
          </p:nvSpPr>
          <p:spPr>
            <a:xfrm>
              <a:off x="2757089" y="544390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A89BD32-12B1-928C-6349-37594906DA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2769" y="5008688"/>
              <a:ext cx="508938" cy="4838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547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5F3CB-0BB6-708D-C6C6-B019D5C7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07836"/>
            <a:ext cx="7885714" cy="37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plot_liquid_range.py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A9CF99-D74F-057B-DB41-E3209822306F}"/>
              </a:ext>
            </a:extLst>
          </p:cNvPr>
          <p:cNvGrpSpPr/>
          <p:nvPr/>
        </p:nvGrpSpPr>
        <p:grpSpPr>
          <a:xfrm>
            <a:off x="3180954" y="1707812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572A635-02CB-A678-0034-A97B1401C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F712F4-5DB2-A221-7C30-68317DDC402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F6711-40C6-87A1-9A3B-9AA85BA86F2F}"/>
              </a:ext>
            </a:extLst>
          </p:cNvPr>
          <p:cNvGrpSpPr/>
          <p:nvPr/>
        </p:nvGrpSpPr>
        <p:grpSpPr>
          <a:xfrm>
            <a:off x="3494910" y="221973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610845C-A18C-4C5D-DB40-83E4B69CF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610A08-93C9-05DD-33B0-58FF9E46B1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81030B-E09F-2B85-71A3-5578AE998F99}"/>
              </a:ext>
            </a:extLst>
          </p:cNvPr>
          <p:cNvGrpSpPr/>
          <p:nvPr/>
        </p:nvGrpSpPr>
        <p:grpSpPr>
          <a:xfrm>
            <a:off x="7024326" y="2521766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2DC0AF-DFC5-AD15-A02D-D5A3C5C305B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962509E-EB5A-25A2-B329-CEC74C5381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35C349-E23A-FB58-1912-8B1E3E39A22F}"/>
              </a:ext>
            </a:extLst>
          </p:cNvPr>
          <p:cNvGrpSpPr/>
          <p:nvPr/>
        </p:nvGrpSpPr>
        <p:grpSpPr>
          <a:xfrm>
            <a:off x="3914133" y="2939786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EE1CEC-BE8A-656C-8AF8-A562ED378B0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7B306F-A2E1-8E9F-0531-4DC74D7304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3FAF856-CFD0-7B59-6E8D-78B50FF1D5FA}"/>
              </a:ext>
            </a:extLst>
          </p:cNvPr>
          <p:cNvGrpSpPr/>
          <p:nvPr/>
        </p:nvGrpSpPr>
        <p:grpSpPr>
          <a:xfrm>
            <a:off x="4931267" y="374485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0BED9B-FB84-FDE6-2343-5DCE701E6C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567CE41-86FA-8F3E-88EF-E1662566A5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9FBE8B-07F7-1235-8AD5-FBBFC77274A8}"/>
              </a:ext>
            </a:extLst>
          </p:cNvPr>
          <p:cNvGrpSpPr/>
          <p:nvPr/>
        </p:nvGrpSpPr>
        <p:grpSpPr>
          <a:xfrm>
            <a:off x="5757669" y="43151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0066A3-2598-AC57-43AA-A42970A1C5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C5D64C8-C112-EA9B-2EA3-828F65D5EF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6DF303-E9DB-7878-B762-C1DBF4F87ABE}"/>
              </a:ext>
            </a:extLst>
          </p:cNvPr>
          <p:cNvGrpSpPr/>
          <p:nvPr/>
        </p:nvGrpSpPr>
        <p:grpSpPr>
          <a:xfrm>
            <a:off x="1813595" y="4499892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D7AF6B-B42C-CD01-B59D-54E89F757F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95031AF-4671-EF71-641D-906BE81081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6077A0-9321-F875-C8E5-948C802D00CB}"/>
              </a:ext>
            </a:extLst>
          </p:cNvPr>
          <p:cNvGrpSpPr/>
          <p:nvPr/>
        </p:nvGrpSpPr>
        <p:grpSpPr>
          <a:xfrm>
            <a:off x="1968558" y="4877403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81905E-32A1-F779-C7A7-541D9DCC5E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8AEB77-1CCC-1290-ADA3-0C9213F97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5AF773F-06BD-6732-0F0A-DA66578804EC}"/>
              </a:ext>
            </a:extLst>
          </p:cNvPr>
          <p:cNvGrpSpPr/>
          <p:nvPr/>
        </p:nvGrpSpPr>
        <p:grpSpPr>
          <a:xfrm>
            <a:off x="2423102" y="411418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2F33DF-E590-69DE-BE23-33AD03C49A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7BBD8B8-E617-E1B1-AABD-8FDAA4F13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8515350" y="5329003"/>
            <a:ext cx="550067" cy="43076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</p:cNvCxnSpPr>
          <p:nvPr/>
        </p:nvCxnSpPr>
        <p:spPr>
          <a:xfrm>
            <a:off x="3041589" y="5095875"/>
            <a:ext cx="1" cy="853075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8664992" y="5668326"/>
            <a:ext cx="0" cy="2609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77F2DD-1ECC-3CA9-3E5B-FF4987DE7233}"/>
              </a:ext>
            </a:extLst>
          </p:cNvPr>
          <p:cNvCxnSpPr>
            <a:cxnSpLocks/>
          </p:cNvCxnSpPr>
          <p:nvPr/>
        </p:nvCxnSpPr>
        <p:spPr>
          <a:xfrm>
            <a:off x="3040796" y="2242344"/>
            <a:ext cx="3174" cy="2734469"/>
          </a:xfrm>
          <a:prstGeom prst="straightConnector1">
            <a:avLst/>
          </a:prstGeom>
          <a:ln w="28575">
            <a:solidFill>
              <a:srgbClr val="002060"/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6A306-B3C0-7356-E68F-FF72ACE26C78}"/>
              </a:ext>
            </a:extLst>
          </p:cNvPr>
          <p:cNvSpPr/>
          <p:nvPr/>
        </p:nvSpPr>
        <p:spPr>
          <a:xfrm>
            <a:off x="2925305" y="2121107"/>
            <a:ext cx="230981" cy="297476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DEEF93EF-B7D3-CB16-B245-F65903C22ADE}"/>
              </a:ext>
            </a:extLst>
          </p:cNvPr>
          <p:cNvSpPr/>
          <p:nvPr/>
        </p:nvSpPr>
        <p:spPr>
          <a:xfrm>
            <a:off x="3825834" y="2399444"/>
            <a:ext cx="1927069" cy="928371"/>
          </a:xfrm>
          <a:prstGeom prst="borderCallout2">
            <a:avLst>
              <a:gd name="adj1" fmla="val 28071"/>
              <a:gd name="adj2" fmla="val -3088"/>
              <a:gd name="adj3" fmla="val 44576"/>
              <a:gd name="adj4" fmla="val -23703"/>
              <a:gd name="adj5" fmla="val 124407"/>
              <a:gd name="adj6" fmla="val -3918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Neptunium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largest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sp>
        <p:nvSpPr>
          <p:cNvPr id="33" name="Callout: Bent Line 32">
            <a:extLst>
              <a:ext uri="{FF2B5EF4-FFF2-40B4-BE49-F238E27FC236}">
                <a16:creationId xmlns:a16="http://schemas.microsoft.com/office/drawing/2014/main" id="{ABB642EA-C917-C43C-6F57-D40F1DF41908}"/>
              </a:ext>
            </a:extLst>
          </p:cNvPr>
          <p:cNvSpPr/>
          <p:nvPr/>
        </p:nvSpPr>
        <p:spPr>
          <a:xfrm>
            <a:off x="6863315" y="3804263"/>
            <a:ext cx="1928416" cy="928371"/>
          </a:xfrm>
          <a:prstGeom prst="borderCallout2">
            <a:avLst>
              <a:gd name="adj1" fmla="val 111227"/>
              <a:gd name="adj2" fmla="val 52491"/>
              <a:gd name="adj3" fmla="val 161640"/>
              <a:gd name="adj4" fmla="val 60637"/>
              <a:gd name="adj5" fmla="val 197067"/>
              <a:gd name="adj6" fmla="val 9179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Neon</a:t>
            </a:r>
            <a:r>
              <a:rPr lang="en-US" sz="1600" dirty="0">
                <a:solidFill>
                  <a:schemeClr val="tx1"/>
                </a:solidFill>
              </a:rPr>
              <a:t> has the </a:t>
            </a:r>
            <a:r>
              <a:rPr lang="en-US" sz="1600" i="1" dirty="0">
                <a:solidFill>
                  <a:schemeClr val="tx1"/>
                </a:solidFill>
              </a:rPr>
              <a:t>smallest</a:t>
            </a:r>
            <a:r>
              <a:rPr lang="en-US" sz="1600" dirty="0">
                <a:solidFill>
                  <a:schemeClr val="tx1"/>
                </a:solidFill>
              </a:rPr>
              <a:t> liquid range of any element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C5A5452-3518-459F-BBDD-CDC8E31B0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43" y="814197"/>
            <a:ext cx="3493560" cy="11386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430EFA9D-6E1D-D510-62A4-8137FC6DE9E7}"/>
              </a:ext>
            </a:extLst>
          </p:cNvPr>
          <p:cNvSpPr txBox="1">
            <a:spLocks/>
          </p:cNvSpPr>
          <p:nvPr/>
        </p:nvSpPr>
        <p:spPr>
          <a:xfrm>
            <a:off x="561195" y="715446"/>
            <a:ext cx="3755973" cy="5439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400" dirty="0">
                <a:latin typeface="+mn-lt"/>
              </a:rPr>
              <a:t> plot_liquid_range.py</a:t>
            </a:r>
          </a:p>
        </p:txBody>
      </p:sp>
    </p:spTree>
    <p:extLst>
      <p:ext uri="{BB962C8B-B14F-4D97-AF65-F5344CB8AC3E}">
        <p14:creationId xmlns:p14="http://schemas.microsoft.com/office/powerpoint/2010/main" val="16388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</p:cNvCxnSpPr>
          <p:nvPr/>
        </p:nvCxnSpPr>
        <p:spPr>
          <a:xfrm>
            <a:off x="5202150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51AE2B8-D3DC-A380-606A-7E4A0C4811F9}"/>
              </a:ext>
            </a:extLst>
          </p:cNvPr>
          <p:cNvCxnSpPr>
            <a:cxnSpLocks/>
          </p:cNvCxnSpPr>
          <p:nvPr/>
        </p:nvCxnSpPr>
        <p:spPr>
          <a:xfrm>
            <a:off x="6861061" y="629587"/>
            <a:ext cx="0" cy="531936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llout: Bent Line 16">
            <a:extLst>
              <a:ext uri="{FF2B5EF4-FFF2-40B4-BE49-F238E27FC236}">
                <a16:creationId xmlns:a16="http://schemas.microsoft.com/office/drawing/2014/main" id="{8DD7175F-5F1F-12E1-8340-182A5D5FF0FE}"/>
              </a:ext>
            </a:extLst>
          </p:cNvPr>
          <p:cNvSpPr/>
          <p:nvPr/>
        </p:nvSpPr>
        <p:spPr>
          <a:xfrm>
            <a:off x="1708878" y="4234720"/>
            <a:ext cx="2609605" cy="1075818"/>
          </a:xfrm>
          <a:prstGeom prst="borderCallout2">
            <a:avLst>
              <a:gd name="adj1" fmla="val 37065"/>
              <a:gd name="adj2" fmla="val 103418"/>
              <a:gd name="adj3" fmla="val 31338"/>
              <a:gd name="adj4" fmla="val 122337"/>
              <a:gd name="adj5" fmla="val -5506"/>
              <a:gd name="adj6" fmla="val 13364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Hassium-108</a:t>
            </a:r>
            <a:r>
              <a:rPr lang="en-US" sz="1600" dirty="0">
                <a:solidFill>
                  <a:schemeClr val="tx1"/>
                </a:solidFill>
              </a:rPr>
              <a:t> is currently the heaviest element for which we can </a:t>
            </a:r>
            <a:r>
              <a:rPr lang="en-US" sz="1600" u="sng" dirty="0">
                <a:solidFill>
                  <a:schemeClr val="tx1"/>
                </a:solidFill>
              </a:rPr>
              <a:t>measure</a:t>
            </a:r>
            <a:r>
              <a:rPr lang="en-US" sz="1600" dirty="0">
                <a:solidFill>
                  <a:schemeClr val="tx1"/>
                </a:solidFill>
              </a:rPr>
              <a:t> chemistry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11F1FCC6-129E-D5EF-5C8D-356615AAE389}"/>
              </a:ext>
            </a:extLst>
          </p:cNvPr>
          <p:cNvSpPr/>
          <p:nvPr/>
        </p:nvSpPr>
        <p:spPr>
          <a:xfrm>
            <a:off x="4229723" y="1837856"/>
            <a:ext cx="2467199" cy="1188595"/>
          </a:xfrm>
          <a:prstGeom prst="borderCallout2">
            <a:avLst>
              <a:gd name="adj1" fmla="val 109191"/>
              <a:gd name="adj2" fmla="val 61649"/>
              <a:gd name="adj3" fmla="val 144899"/>
              <a:gd name="adj4" fmla="val 78223"/>
              <a:gd name="adj5" fmla="val 152489"/>
              <a:gd name="adj6" fmla="val 10629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Carbon</a:t>
            </a:r>
            <a:r>
              <a:rPr lang="en-US" sz="1600" dirty="0">
                <a:solidFill>
                  <a:schemeClr val="tx1"/>
                </a:solidFill>
              </a:rPr>
              <a:t> doesn't have a melting point – it sublimes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Its boiling point is </a:t>
            </a:r>
            <a:r>
              <a:rPr lang="en-US" sz="1600" i="1" dirty="0">
                <a:solidFill>
                  <a:schemeClr val="tx1"/>
                </a:solidFill>
              </a:rPr>
              <a:t>estimated</a:t>
            </a:r>
            <a:r>
              <a:rPr lang="en-US" sz="1600" dirty="0">
                <a:solidFill>
                  <a:schemeClr val="tx1"/>
                </a:solidFill>
              </a:rPr>
              <a:t> to be </a:t>
            </a:r>
            <a:r>
              <a:rPr lang="en-US" sz="1600" dirty="0">
                <a:solidFill>
                  <a:srgbClr val="FF0000"/>
                </a:solidFill>
              </a:rPr>
              <a:t>8,700°F!</a:t>
            </a:r>
          </a:p>
        </p:txBody>
      </p:sp>
    </p:spTree>
    <p:extLst>
      <p:ext uri="{BB962C8B-B14F-4D97-AF65-F5344CB8AC3E}">
        <p14:creationId xmlns:p14="http://schemas.microsoft.com/office/powerpoint/2010/main" val="37998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FE3C3C6-5712-ED3D-9A72-9A418E64C368}"/>
              </a:ext>
            </a:extLst>
          </p:cNvPr>
          <p:cNvSpPr/>
          <p:nvPr/>
        </p:nvSpPr>
        <p:spPr>
          <a:xfrm>
            <a:off x="4469210" y="78050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8DF1B1-597A-2105-309A-50CEB1A6D153}"/>
              </a:ext>
            </a:extLst>
          </p:cNvPr>
          <p:cNvSpPr/>
          <p:nvPr/>
        </p:nvSpPr>
        <p:spPr>
          <a:xfrm>
            <a:off x="4756521" y="1075311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E2202-070E-40A4-CD41-AB399C7D5382}"/>
              </a:ext>
            </a:extLst>
          </p:cNvPr>
          <p:cNvSpPr/>
          <p:nvPr/>
        </p:nvSpPr>
        <p:spPr>
          <a:xfrm>
            <a:off x="4168943" y="1147703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52486-A57F-E0BF-4965-7BD7ED7D4A39}"/>
              </a:ext>
            </a:extLst>
          </p:cNvPr>
          <p:cNvSpPr/>
          <p:nvPr/>
        </p:nvSpPr>
        <p:spPr>
          <a:xfrm>
            <a:off x="3957012" y="10834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584925-8F61-13EA-FE7F-9FA8B3E0ADF5}"/>
              </a:ext>
            </a:extLst>
          </p:cNvPr>
          <p:cNvCxnSpPr>
            <a:cxnSpLocks/>
          </p:cNvCxnSpPr>
          <p:nvPr/>
        </p:nvCxnSpPr>
        <p:spPr>
          <a:xfrm>
            <a:off x="4548393" y="879676"/>
            <a:ext cx="0" cy="506927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C742F5-CC93-0DB0-9E65-0484E2C6CC4A}"/>
              </a:ext>
            </a:extLst>
          </p:cNvPr>
          <p:cNvCxnSpPr>
            <a:cxnSpLocks/>
          </p:cNvCxnSpPr>
          <p:nvPr/>
        </p:nvCxnSpPr>
        <p:spPr>
          <a:xfrm>
            <a:off x="4842847" y="1144503"/>
            <a:ext cx="0" cy="480444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01E0AE-A7B3-DBDF-2F80-94FB8BB44448}"/>
              </a:ext>
            </a:extLst>
          </p:cNvPr>
          <p:cNvCxnSpPr>
            <a:cxnSpLocks/>
          </p:cNvCxnSpPr>
          <p:nvPr/>
        </p:nvCxnSpPr>
        <p:spPr>
          <a:xfrm>
            <a:off x="4254381" y="1245982"/>
            <a:ext cx="0" cy="470296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D5BFA6-4BB4-059C-6154-22DC95B95B11}"/>
              </a:ext>
            </a:extLst>
          </p:cNvPr>
          <p:cNvCxnSpPr>
            <a:cxnSpLocks/>
          </p:cNvCxnSpPr>
          <p:nvPr/>
        </p:nvCxnSpPr>
        <p:spPr>
          <a:xfrm>
            <a:off x="5123579" y="1598951"/>
            <a:ext cx="0" cy="4349999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17A552-5749-3658-499A-477267B70C5D}"/>
              </a:ext>
            </a:extLst>
          </p:cNvPr>
          <p:cNvSpPr/>
          <p:nvPr/>
        </p:nvSpPr>
        <p:spPr>
          <a:xfrm>
            <a:off x="5039634" y="149989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005BF9-DD04-75A8-5122-6C7BE29D840E}"/>
              </a:ext>
            </a:extLst>
          </p:cNvPr>
          <p:cNvCxnSpPr>
            <a:cxnSpLocks/>
          </p:cNvCxnSpPr>
          <p:nvPr/>
        </p:nvCxnSpPr>
        <p:spPr>
          <a:xfrm>
            <a:off x="4045719" y="1177348"/>
            <a:ext cx="2417" cy="47716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9C49AA-2BA7-D8ED-E2DB-6A450BEF6D1D}"/>
              </a:ext>
            </a:extLst>
          </p:cNvPr>
          <p:cNvCxnSpPr>
            <a:cxnSpLocks/>
          </p:cNvCxnSpPr>
          <p:nvPr/>
        </p:nvCxnSpPr>
        <p:spPr>
          <a:xfrm>
            <a:off x="3974918" y="1898748"/>
            <a:ext cx="768" cy="405020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6E95EE1-0811-A377-B35B-8A034AA47CFD}"/>
              </a:ext>
            </a:extLst>
          </p:cNvPr>
          <p:cNvSpPr/>
          <p:nvPr/>
        </p:nvSpPr>
        <p:spPr>
          <a:xfrm>
            <a:off x="3883037" y="1807308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BD42BCD-F6B9-0FDE-8134-8A310272368F}"/>
              </a:ext>
            </a:extLst>
          </p:cNvPr>
          <p:cNvCxnSpPr>
            <a:cxnSpLocks/>
          </p:cNvCxnSpPr>
          <p:nvPr/>
        </p:nvCxnSpPr>
        <p:spPr>
          <a:xfrm>
            <a:off x="3899411" y="2081628"/>
            <a:ext cx="0" cy="3867322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313B73-34E5-264E-5DD6-6A299F591080}"/>
              </a:ext>
            </a:extLst>
          </p:cNvPr>
          <p:cNvSpPr/>
          <p:nvPr/>
        </p:nvSpPr>
        <p:spPr>
          <a:xfrm>
            <a:off x="3809584" y="1977694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E92F4C-5A9D-B857-6139-113A872683B9}"/>
              </a:ext>
            </a:extLst>
          </p:cNvPr>
          <p:cNvSpPr/>
          <p:nvPr/>
        </p:nvSpPr>
        <p:spPr>
          <a:xfrm>
            <a:off x="3743937" y="2827800"/>
            <a:ext cx="182880" cy="18288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7717F6-2C9A-6BF3-DFDD-46C8E08DA2E2}"/>
              </a:ext>
            </a:extLst>
          </p:cNvPr>
          <p:cNvCxnSpPr>
            <a:cxnSpLocks/>
          </p:cNvCxnSpPr>
          <p:nvPr/>
        </p:nvCxnSpPr>
        <p:spPr>
          <a:xfrm flipH="1">
            <a:off x="3824574" y="2931734"/>
            <a:ext cx="0" cy="301721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114097BA-A491-69FF-E4CE-3B726F01DF09}"/>
              </a:ext>
            </a:extLst>
          </p:cNvPr>
          <p:cNvSpPr/>
          <p:nvPr/>
        </p:nvSpPr>
        <p:spPr>
          <a:xfrm>
            <a:off x="5950262" y="749212"/>
            <a:ext cx="2143593" cy="659863"/>
          </a:xfrm>
          <a:prstGeom prst="borderCallout2">
            <a:avLst>
              <a:gd name="adj1" fmla="val 42603"/>
              <a:gd name="adj2" fmla="val -3088"/>
              <a:gd name="adj3" fmla="val 13897"/>
              <a:gd name="adj4" fmla="val -19814"/>
              <a:gd name="adj5" fmla="val 17839"/>
              <a:gd name="adj6" fmla="val -61352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Tungsten</a:t>
            </a:r>
            <a:r>
              <a:rPr lang="en-US" sz="1600" dirty="0">
                <a:solidFill>
                  <a:schemeClr val="tx1"/>
                </a:solidFill>
              </a:rPr>
              <a:t> is too brittle for airplane wings</a:t>
            </a:r>
          </a:p>
        </p:txBody>
      </p:sp>
      <p:sp>
        <p:nvSpPr>
          <p:cNvPr id="4" name="Callout: Bent Line 3">
            <a:extLst>
              <a:ext uri="{FF2B5EF4-FFF2-40B4-BE49-F238E27FC236}">
                <a16:creationId xmlns:a16="http://schemas.microsoft.com/office/drawing/2014/main" id="{B92C0EB5-3DFF-0F46-34B5-175FC00C93FD}"/>
              </a:ext>
            </a:extLst>
          </p:cNvPr>
          <p:cNvSpPr/>
          <p:nvPr/>
        </p:nvSpPr>
        <p:spPr>
          <a:xfrm>
            <a:off x="5950262" y="1758723"/>
            <a:ext cx="2143593" cy="401852"/>
          </a:xfrm>
          <a:prstGeom prst="borderCallout2">
            <a:avLst>
              <a:gd name="adj1" fmla="val 16885"/>
              <a:gd name="adj2" fmla="val -5536"/>
              <a:gd name="adj3" fmla="val -119230"/>
              <a:gd name="adj4" fmla="val -19114"/>
              <a:gd name="adj5" fmla="val -148175"/>
              <a:gd name="adj6" fmla="val -42821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Rhenium</a:t>
            </a:r>
            <a:r>
              <a:rPr lang="en-US" sz="1600" dirty="0">
                <a:solidFill>
                  <a:schemeClr val="tx1"/>
                </a:solidFill>
              </a:rPr>
              <a:t> is very rare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F8EB7AF6-6AF1-9780-1605-E0C6A60D5B1E}"/>
              </a:ext>
            </a:extLst>
          </p:cNvPr>
          <p:cNvSpPr/>
          <p:nvPr/>
        </p:nvSpPr>
        <p:spPr>
          <a:xfrm>
            <a:off x="1675628" y="652072"/>
            <a:ext cx="1646010" cy="847827"/>
          </a:xfrm>
          <a:prstGeom prst="borderCallout2">
            <a:avLst>
              <a:gd name="adj1" fmla="val 39981"/>
              <a:gd name="adj2" fmla="val 105092"/>
              <a:gd name="adj3" fmla="val 34298"/>
              <a:gd name="adj4" fmla="val 127593"/>
              <a:gd name="adj5" fmla="val 58301"/>
              <a:gd name="adj6" fmla="val 143219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Rutherfordium</a:t>
            </a:r>
            <a:r>
              <a:rPr lang="en-US" sz="1600" dirty="0">
                <a:solidFill>
                  <a:schemeClr val="tx1"/>
                </a:solidFill>
              </a:rPr>
              <a:t> has a half-life of 48 </a:t>
            </a:r>
            <a:r>
              <a:rPr lang="en-US" sz="1600" i="1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83F542BF-D529-C0B1-4668-39129DFBB80E}"/>
              </a:ext>
            </a:extLst>
          </p:cNvPr>
          <p:cNvSpPr/>
          <p:nvPr/>
        </p:nvSpPr>
        <p:spPr>
          <a:xfrm>
            <a:off x="1675628" y="1738587"/>
            <a:ext cx="1646010" cy="661094"/>
          </a:xfrm>
          <a:prstGeom prst="borderCallout2">
            <a:avLst>
              <a:gd name="adj1" fmla="val 19648"/>
              <a:gd name="adj2" fmla="val 106003"/>
              <a:gd name="adj3" fmla="val -9594"/>
              <a:gd name="adj4" fmla="val 135334"/>
              <a:gd name="adj5" fmla="val -72629"/>
              <a:gd name="adj6" fmla="val 15611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Tantalum</a:t>
            </a:r>
            <a:r>
              <a:rPr lang="en-US" sz="1600" dirty="0">
                <a:solidFill>
                  <a:schemeClr val="tx1"/>
                </a:solidFill>
              </a:rPr>
              <a:t> is 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conflict resource</a:t>
            </a:r>
          </a:p>
        </p:txBody>
      </p:sp>
      <p:sp>
        <p:nvSpPr>
          <p:cNvPr id="18" name="Callout: Bent Line 17">
            <a:extLst>
              <a:ext uri="{FF2B5EF4-FFF2-40B4-BE49-F238E27FC236}">
                <a16:creationId xmlns:a16="http://schemas.microsoft.com/office/drawing/2014/main" id="{C1A8D74E-08BF-4BF8-8187-BA1125B727CB}"/>
              </a:ext>
            </a:extLst>
          </p:cNvPr>
          <p:cNvSpPr/>
          <p:nvPr/>
        </p:nvSpPr>
        <p:spPr>
          <a:xfrm>
            <a:off x="5950262" y="2408701"/>
            <a:ext cx="2143593" cy="401852"/>
          </a:xfrm>
          <a:prstGeom prst="borderCallout2">
            <a:avLst>
              <a:gd name="adj1" fmla="val 22480"/>
              <a:gd name="adj2" fmla="val -4137"/>
              <a:gd name="adj3" fmla="val -106174"/>
              <a:gd name="adj4" fmla="val -14918"/>
              <a:gd name="adj5" fmla="val -200399"/>
              <a:gd name="adj6" fmla="val -37227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Osmium</a:t>
            </a:r>
            <a:r>
              <a:rPr lang="en-US" sz="1600" dirty="0">
                <a:solidFill>
                  <a:schemeClr val="tx1"/>
                </a:solidFill>
              </a:rPr>
              <a:t> is </a:t>
            </a:r>
            <a:r>
              <a:rPr lang="en-US" sz="1600" i="1" dirty="0">
                <a:solidFill>
                  <a:schemeClr val="tx1"/>
                </a:solidFill>
              </a:rPr>
              <a:t>ultra</a:t>
            </a:r>
            <a:r>
              <a:rPr lang="en-US" sz="1600" dirty="0">
                <a:solidFill>
                  <a:schemeClr val="tx1"/>
                </a:solidFill>
              </a:rPr>
              <a:t> rare</a:t>
            </a:r>
          </a:p>
        </p:txBody>
      </p:sp>
      <p:sp>
        <p:nvSpPr>
          <p:cNvPr id="19" name="Callout: Bent Line 18">
            <a:extLst>
              <a:ext uri="{FF2B5EF4-FFF2-40B4-BE49-F238E27FC236}">
                <a16:creationId xmlns:a16="http://schemas.microsoft.com/office/drawing/2014/main" id="{8C3096AD-F738-1933-F371-98D72B49FBC5}"/>
              </a:ext>
            </a:extLst>
          </p:cNvPr>
          <p:cNvSpPr/>
          <p:nvPr/>
        </p:nvSpPr>
        <p:spPr>
          <a:xfrm>
            <a:off x="5343057" y="3099068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32628"/>
              <a:gd name="adj4" fmla="val -16667"/>
              <a:gd name="adj5" fmla="val -176392"/>
              <a:gd name="adj6" fmla="val -4710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Hafnium</a:t>
            </a:r>
            <a:r>
              <a:rPr lang="en-US" sz="1600" dirty="0">
                <a:solidFill>
                  <a:schemeClr val="tx1"/>
                </a:solidFill>
              </a:rPr>
              <a:t> spontaneously combusts when exposed to air</a:t>
            </a:r>
          </a:p>
        </p:txBody>
      </p:sp>
      <p:sp>
        <p:nvSpPr>
          <p:cNvPr id="21" name="Callout: Bent Line 20">
            <a:extLst>
              <a:ext uri="{FF2B5EF4-FFF2-40B4-BE49-F238E27FC236}">
                <a16:creationId xmlns:a16="http://schemas.microsoft.com/office/drawing/2014/main" id="{E24F5E36-FB97-0B77-5459-677A6C90E18C}"/>
              </a:ext>
            </a:extLst>
          </p:cNvPr>
          <p:cNvSpPr/>
          <p:nvPr/>
        </p:nvSpPr>
        <p:spPr>
          <a:xfrm>
            <a:off x="822427" y="2767905"/>
            <a:ext cx="2499211" cy="1211984"/>
          </a:xfrm>
          <a:prstGeom prst="borderCallout2">
            <a:avLst>
              <a:gd name="adj1" fmla="val 9753"/>
              <a:gd name="adj2" fmla="val 102404"/>
              <a:gd name="adj3" fmla="val -19489"/>
              <a:gd name="adj4" fmla="val 106844"/>
              <a:gd name="adj5" fmla="val -54695"/>
              <a:gd name="adj6" fmla="val 12162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Zirconium</a:t>
            </a:r>
            <a:r>
              <a:rPr lang="en-US" sz="1600" dirty="0">
                <a:solidFill>
                  <a:schemeClr val="tx1"/>
                </a:solidFill>
              </a:rPr>
              <a:t> reacts with water at high temperatures </a:t>
            </a:r>
            <a:r>
              <a:rPr lang="en-US" sz="1600" dirty="0">
                <a:solidFill>
                  <a:srgbClr val="FF0000"/>
                </a:solidFill>
              </a:rPr>
              <a:t>At Mach 3 airplane skin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temperatures reach 900 °C</a:t>
            </a:r>
          </a:p>
        </p:txBody>
      </p:sp>
      <p:sp>
        <p:nvSpPr>
          <p:cNvPr id="22" name="Callout: Bent Line 21">
            <a:extLst>
              <a:ext uri="{FF2B5EF4-FFF2-40B4-BE49-F238E27FC236}">
                <a16:creationId xmlns:a16="http://schemas.microsoft.com/office/drawing/2014/main" id="{9235EBA9-4E1B-1C8F-A242-C20FE09F7C35}"/>
              </a:ext>
            </a:extLst>
          </p:cNvPr>
          <p:cNvSpPr/>
          <p:nvPr/>
        </p:nvSpPr>
        <p:spPr>
          <a:xfrm>
            <a:off x="5343057" y="4160656"/>
            <a:ext cx="2750798" cy="659863"/>
          </a:xfrm>
          <a:prstGeom prst="borderCallout2">
            <a:avLst>
              <a:gd name="adj1" fmla="val -8511"/>
              <a:gd name="adj2" fmla="val 6003"/>
              <a:gd name="adj3" fmla="val -148530"/>
              <a:gd name="adj4" fmla="val -24569"/>
              <a:gd name="adj5" fmla="val -183207"/>
              <a:gd name="adj6" fmla="val -5146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Titanium</a:t>
            </a:r>
            <a:r>
              <a:rPr lang="en-US" sz="1600" dirty="0">
                <a:solidFill>
                  <a:schemeClr val="tx1"/>
                </a:solidFill>
              </a:rPr>
              <a:t> has excellent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ductility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strength</a:t>
            </a:r>
            <a:r>
              <a:rPr lang="en-US" sz="16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2E9D20-C68C-7B9D-8127-8FD3ADB39F6E}"/>
              </a:ext>
            </a:extLst>
          </p:cNvPr>
          <p:cNvSpPr txBox="1"/>
          <p:nvPr/>
        </p:nvSpPr>
        <p:spPr>
          <a:xfrm>
            <a:off x="1003555" y="4820519"/>
            <a:ext cx="2207642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material should we use to build a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supersonic airplane?</a:t>
            </a:r>
          </a:p>
        </p:txBody>
      </p:sp>
    </p:spTree>
    <p:extLst>
      <p:ext uri="{BB962C8B-B14F-4D97-AF65-F5344CB8AC3E}">
        <p14:creationId xmlns:p14="http://schemas.microsoft.com/office/powerpoint/2010/main" val="280143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9" grpId="0" animBg="1"/>
      <p:bldP spid="33" grpId="0" animBg="1"/>
      <p:bldP spid="36" grpId="0" animBg="1"/>
      <p:bldP spid="38" grpId="0" animBg="1"/>
      <p:bldP spid="3" grpId="0" animBg="1"/>
      <p:bldP spid="4" grpId="0" animBg="1"/>
      <p:bldP spid="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037516-9C04-1822-850A-E32B476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9C9267-AA01-CDA5-DF30-C15BD786516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3"/>
            <a:ext cx="9144000" cy="606273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F42344-785A-DAF4-9737-0A1AD9DD89CA}"/>
              </a:ext>
            </a:extLst>
          </p:cNvPr>
          <p:cNvSpPr/>
          <p:nvPr/>
        </p:nvSpPr>
        <p:spPr>
          <a:xfrm>
            <a:off x="1983581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292983-B282-9916-489A-7BA337AFA281}"/>
              </a:ext>
            </a:extLst>
          </p:cNvPr>
          <p:cNvSpPr/>
          <p:nvPr/>
        </p:nvSpPr>
        <p:spPr>
          <a:xfrm>
            <a:off x="2486025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04056-5377-401D-16C1-EE21F5A189C1}"/>
              </a:ext>
            </a:extLst>
          </p:cNvPr>
          <p:cNvSpPr/>
          <p:nvPr/>
        </p:nvSpPr>
        <p:spPr>
          <a:xfrm>
            <a:off x="3357563" y="3864769"/>
            <a:ext cx="230981" cy="10929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1AF805-A83E-6831-3698-C8186E700DC4}"/>
              </a:ext>
            </a:extLst>
          </p:cNvPr>
          <p:cNvSpPr/>
          <p:nvPr/>
        </p:nvSpPr>
        <p:spPr>
          <a:xfrm>
            <a:off x="978691" y="3467100"/>
            <a:ext cx="230981" cy="16216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B33AAB2-70F6-6EE9-E787-CD4BB7EF0367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88868" y="5088732"/>
            <a:ext cx="5314" cy="860218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777F15-2D82-9D01-0AD6-6C645E4E9C32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2099071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AAB956-0641-C05A-1274-06F8AA173B2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601515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252D78-67ED-534B-057A-1707923CADF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473053" y="4957763"/>
            <a:ext cx="1" cy="991187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5E8D3B28-3D4A-327A-D4E4-71EA7669F383}"/>
              </a:ext>
            </a:extLst>
          </p:cNvPr>
          <p:cNvSpPr/>
          <p:nvPr/>
        </p:nvSpPr>
        <p:spPr>
          <a:xfrm>
            <a:off x="1522490" y="1095300"/>
            <a:ext cx="2262526" cy="1018313"/>
          </a:xfrm>
          <a:prstGeom prst="borderCallout2">
            <a:avLst>
              <a:gd name="adj1" fmla="val 28071"/>
              <a:gd name="adj2" fmla="val -3088"/>
              <a:gd name="adj3" fmla="val 56352"/>
              <a:gd name="adj4" fmla="val -13434"/>
              <a:gd name="adj5" fmla="val 221563"/>
              <a:gd name="adj6" fmla="val -18644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Beryllium</a:t>
            </a:r>
            <a:r>
              <a:rPr lang="en-US" sz="1600" dirty="0">
                <a:solidFill>
                  <a:schemeClr val="tx1"/>
                </a:solidFill>
              </a:rPr>
              <a:t> is 50% stronger than steel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Liquid-fuel rockets use nozzles of pure beryllium</a:t>
            </a:r>
          </a:p>
        </p:txBody>
      </p: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05BAA0D1-3CF8-356C-5EAE-4C84084636AE}"/>
              </a:ext>
            </a:extLst>
          </p:cNvPr>
          <p:cNvSpPr/>
          <p:nvPr/>
        </p:nvSpPr>
        <p:spPr>
          <a:xfrm>
            <a:off x="2214562" y="2410688"/>
            <a:ext cx="2357438" cy="795920"/>
          </a:xfrm>
          <a:prstGeom prst="borderCallout2">
            <a:avLst>
              <a:gd name="adj1" fmla="val 45021"/>
              <a:gd name="adj2" fmla="val -3406"/>
              <a:gd name="adj3" fmla="val 83185"/>
              <a:gd name="adj4" fmla="val -17344"/>
              <a:gd name="adj5" fmla="val 179967"/>
              <a:gd name="adj6" fmla="val -6118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Europium</a:t>
            </a:r>
            <a:r>
              <a:rPr lang="en-US" sz="1600" dirty="0">
                <a:solidFill>
                  <a:schemeClr val="tx1"/>
                </a:solidFill>
              </a:rPr>
              <a:t> is used to identify counterfeit Euros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1A8768F-1151-830E-BEA9-F5E41A98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283" y="948878"/>
            <a:ext cx="2804367" cy="1461810"/>
          </a:xfrm>
          <a:prstGeom prst="rect">
            <a:avLst/>
          </a:prstGeom>
        </p:spPr>
      </p:pic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68099D30-6666-075B-84C2-B885A45A495F}"/>
              </a:ext>
            </a:extLst>
          </p:cNvPr>
          <p:cNvSpPr/>
          <p:nvPr/>
        </p:nvSpPr>
        <p:spPr>
          <a:xfrm>
            <a:off x="4376739" y="3395009"/>
            <a:ext cx="1724258" cy="795920"/>
          </a:xfrm>
          <a:prstGeom prst="borderCallout2">
            <a:avLst>
              <a:gd name="adj1" fmla="val 45021"/>
              <a:gd name="adj2" fmla="val -3406"/>
              <a:gd name="adj3" fmla="val 19150"/>
              <a:gd name="adj4" fmla="val -62491"/>
              <a:gd name="adj5" fmla="val 72615"/>
              <a:gd name="adj6" fmla="val -9206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Ytterbium</a:t>
            </a:r>
            <a:r>
              <a:rPr lang="en-US" sz="1600" dirty="0">
                <a:solidFill>
                  <a:schemeClr val="tx1"/>
                </a:solidFill>
              </a:rPr>
              <a:t> is used to make </a:t>
            </a:r>
            <a:r>
              <a:rPr lang="en-US" sz="1600" i="1" dirty="0">
                <a:solidFill>
                  <a:schemeClr val="tx1"/>
                </a:solidFill>
              </a:rPr>
              <a:t>flexible</a:t>
            </a:r>
            <a:r>
              <a:rPr lang="en-US" sz="1600" dirty="0">
                <a:solidFill>
                  <a:schemeClr val="tx1"/>
                </a:solidFill>
              </a:rPr>
              <a:t> (fiber) </a:t>
            </a:r>
            <a:r>
              <a:rPr lang="en-US" sz="1600" u="sng" dirty="0">
                <a:solidFill>
                  <a:schemeClr val="tx1"/>
                </a:solidFill>
              </a:rPr>
              <a:t>lasers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7943CB7-DA83-710B-F4D3-94D718F4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937" y="2582987"/>
            <a:ext cx="2340869" cy="1588011"/>
          </a:xfrm>
          <a:prstGeom prst="rect">
            <a:avLst/>
          </a:prstGeom>
        </p:spPr>
      </p:pic>
      <p:sp>
        <p:nvSpPr>
          <p:cNvPr id="41" name="Callout: Bent Line 40">
            <a:extLst>
              <a:ext uri="{FF2B5EF4-FFF2-40B4-BE49-F238E27FC236}">
                <a16:creationId xmlns:a16="http://schemas.microsoft.com/office/drawing/2014/main" id="{1D6F9226-3508-B960-F674-811C3C71EFAC}"/>
              </a:ext>
            </a:extLst>
          </p:cNvPr>
          <p:cNvSpPr/>
          <p:nvPr/>
        </p:nvSpPr>
        <p:spPr>
          <a:xfrm>
            <a:off x="4376739" y="4559803"/>
            <a:ext cx="1724258" cy="795920"/>
          </a:xfrm>
          <a:prstGeom prst="borderCallout2">
            <a:avLst>
              <a:gd name="adj1" fmla="val 45021"/>
              <a:gd name="adj2" fmla="val -4710"/>
              <a:gd name="adj3" fmla="val -17576"/>
              <a:gd name="adj4" fmla="val -32498"/>
              <a:gd name="adj5" fmla="val 2930"/>
              <a:gd name="adj6" fmla="val -43813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Einsteinium</a:t>
            </a:r>
            <a:r>
              <a:rPr lang="en-US" sz="1600" dirty="0">
                <a:solidFill>
                  <a:schemeClr val="tx1"/>
                </a:solidFill>
              </a:rPr>
              <a:t> produces 1000W of heat per gram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8F425F7-AAAD-9EC0-8DAD-38033C1A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3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5" grpId="0" animBg="1"/>
      <p:bldP spid="26" grpId="0" animBg="1"/>
      <p:bldP spid="34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421E6-14BB-BCFD-8CD7-D6F9FE45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1" y="1821990"/>
            <a:ext cx="4495238" cy="41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2D8C98-B168-E3A9-030A-7ADD4D504A05}"/>
              </a:ext>
            </a:extLst>
          </p:cNvPr>
          <p:cNvSpPr/>
          <p:nvPr/>
        </p:nvSpPr>
        <p:spPr>
          <a:xfrm>
            <a:off x="3020518" y="3192905"/>
            <a:ext cx="891915" cy="1169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43F8E-83F3-E8D3-996A-8E0FDD3CCC95}"/>
              </a:ext>
            </a:extLst>
          </p:cNvPr>
          <p:cNvSpPr txBox="1"/>
          <p:nvPr/>
        </p:nvSpPr>
        <p:spPr>
          <a:xfrm>
            <a:off x="1877970" y="3592855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Keys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A2A2B9-67FB-3ADB-8ECC-32E6354DA371}"/>
              </a:ext>
            </a:extLst>
          </p:cNvPr>
          <p:cNvSpPr/>
          <p:nvPr/>
        </p:nvSpPr>
        <p:spPr>
          <a:xfrm>
            <a:off x="3680085" y="3192905"/>
            <a:ext cx="1551484" cy="116923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23AA0-C180-717B-51AF-4F06515E2B2D}"/>
              </a:ext>
            </a:extLst>
          </p:cNvPr>
          <p:cNvSpPr txBox="1"/>
          <p:nvPr/>
        </p:nvSpPr>
        <p:spPr>
          <a:xfrm>
            <a:off x="5580543" y="3592855"/>
            <a:ext cx="794479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145D1-6A64-E85E-D410-68B029797BC6}"/>
              </a:ext>
            </a:extLst>
          </p:cNvPr>
          <p:cNvSpPr txBox="1"/>
          <p:nvPr/>
        </p:nvSpPr>
        <p:spPr>
          <a:xfrm>
            <a:off x="5314013" y="2383436"/>
            <a:ext cx="215858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"Key-Value Pairs"</a:t>
            </a:r>
          </a:p>
        </p:txBody>
      </p:sp>
    </p:spTree>
    <p:extLst>
      <p:ext uri="{BB962C8B-B14F-4D97-AF65-F5344CB8AC3E}">
        <p14:creationId xmlns:p14="http://schemas.microsoft.com/office/powerpoint/2010/main" val="41333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Energetic is Einsteinium?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FD772-4A3A-CCE3-53D6-4845A05C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66" y="4559019"/>
            <a:ext cx="1201185" cy="1770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6801F-AD4C-1836-62A0-58C14D58D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45" y="1950358"/>
            <a:ext cx="3911525" cy="2200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7A82F-8F0A-A72E-18EC-DA03C1807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26" y="1956211"/>
            <a:ext cx="3901117" cy="2194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AC54C-9F0C-8108-7E47-BAD37947B3A1}"/>
              </a:ext>
            </a:extLst>
          </p:cNvPr>
          <p:cNvSpPr txBox="1"/>
          <p:nvPr/>
        </p:nvSpPr>
        <p:spPr>
          <a:xfrm>
            <a:off x="4376739" y="4551524"/>
            <a:ext cx="1724258" cy="83099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1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Einsteinium</a:t>
            </a:r>
            <a:r>
              <a:rPr lang="en-US" b="0" dirty="0">
                <a:solidFill>
                  <a:schemeClr val="tx1"/>
                </a:solidFill>
              </a:rPr>
              <a:t> produces 1000W of heat per gram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ECC1E-021F-87D6-A678-E6158F9639DB}"/>
              </a:ext>
            </a:extLst>
          </p:cNvPr>
          <p:cNvSpPr txBox="1"/>
          <p:nvPr/>
        </p:nvSpPr>
        <p:spPr>
          <a:xfrm>
            <a:off x="1872158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5 oz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61581-3205-A155-A117-9211C3115701}"/>
              </a:ext>
            </a:extLst>
          </p:cNvPr>
          <p:cNvSpPr txBox="1"/>
          <p:nvPr/>
        </p:nvSpPr>
        <p:spPr>
          <a:xfrm>
            <a:off x="6066235" y="1508275"/>
            <a:ext cx="167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190 hp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/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28.35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𝑜𝑧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141.7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128814-DCB5-9FFE-8005-F47E299B9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87226"/>
                <a:ext cx="3363485" cy="574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/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141.7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1.34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=190.02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2477F4-FF41-430C-CBF2-2E1AB04D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6" y="5535486"/>
                <a:ext cx="317901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327A204-4C5E-E21B-37E9-AEC80745FD54}"/>
              </a:ext>
            </a:extLst>
          </p:cNvPr>
          <p:cNvSpPr/>
          <p:nvPr/>
        </p:nvSpPr>
        <p:spPr>
          <a:xfrm>
            <a:off x="2488367" y="1566472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6A3D88-09B1-7C48-531B-E308CB789E07}"/>
              </a:ext>
            </a:extLst>
          </p:cNvPr>
          <p:cNvSpPr/>
          <p:nvPr/>
        </p:nvSpPr>
        <p:spPr>
          <a:xfrm>
            <a:off x="628650" y="4672236"/>
            <a:ext cx="46469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01793B-5B57-BA97-D3D2-D98BAE8188E3}"/>
              </a:ext>
            </a:extLst>
          </p:cNvPr>
          <p:cNvSpPr/>
          <p:nvPr/>
        </p:nvSpPr>
        <p:spPr>
          <a:xfrm>
            <a:off x="2883732" y="5701005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1D4317-036F-0C00-EF65-0DDB0D1763EB}"/>
              </a:ext>
            </a:extLst>
          </p:cNvPr>
          <p:cNvSpPr/>
          <p:nvPr/>
        </p:nvSpPr>
        <p:spPr>
          <a:xfrm>
            <a:off x="6397601" y="1566472"/>
            <a:ext cx="1016165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7183769-914D-4CE7-E8DA-896038078CAC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V="1">
            <a:off x="628651" y="1693889"/>
            <a:ext cx="1859717" cy="3105764"/>
          </a:xfrm>
          <a:prstGeom prst="bentConnector3">
            <a:avLst>
              <a:gd name="adj1" fmla="val 1122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929521D-21BD-20E3-0025-33447A05A51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899897" y="1693889"/>
            <a:ext cx="2497704" cy="4134533"/>
          </a:xfrm>
          <a:prstGeom prst="bentConnector3">
            <a:avLst>
              <a:gd name="adj1" fmla="val 1849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99CDAB9-C4BE-2CE7-64C8-8255BF4A12E1}"/>
              </a:ext>
            </a:extLst>
          </p:cNvPr>
          <p:cNvSpPr/>
          <p:nvPr/>
        </p:nvSpPr>
        <p:spPr>
          <a:xfrm>
            <a:off x="5310817" y="4852461"/>
            <a:ext cx="670258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B97855-6AB0-AFAD-795B-CFD294F82F80}"/>
              </a:ext>
            </a:extLst>
          </p:cNvPr>
          <p:cNvSpPr/>
          <p:nvPr/>
        </p:nvSpPr>
        <p:spPr>
          <a:xfrm>
            <a:off x="2226038" y="4672235"/>
            <a:ext cx="547141" cy="25483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D650717-BB58-50FD-1AE7-BC824CDDA9B7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 flipV="1">
            <a:off x="2499609" y="4672235"/>
            <a:ext cx="3481466" cy="307643"/>
          </a:xfrm>
          <a:prstGeom prst="bentConnector4">
            <a:avLst>
              <a:gd name="adj1" fmla="val -6566"/>
              <a:gd name="adj2" fmla="val 17430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8D9D61-E24F-D312-C310-4B946DF939DD}"/>
              </a:ext>
            </a:extLst>
          </p:cNvPr>
          <p:cNvSpPr txBox="1"/>
          <p:nvPr/>
        </p:nvSpPr>
        <p:spPr>
          <a:xfrm>
            <a:off x="7055812" y="3719289"/>
            <a:ext cx="17656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2019 Mazda Miata</a:t>
            </a:r>
          </a:p>
        </p:txBody>
      </p:sp>
    </p:spTree>
    <p:extLst>
      <p:ext uri="{BB962C8B-B14F-4D97-AF65-F5344CB8AC3E}">
        <p14:creationId xmlns:p14="http://schemas.microsoft.com/office/powerpoint/2010/main" val="31490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DATA.GOV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https://catalog.data.gov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C665AF-2314-4EB7-2A2A-0D23187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70" y="1918659"/>
            <a:ext cx="5542059" cy="45742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BB0270-39B5-ED75-068C-49C1DC747872}"/>
              </a:ext>
            </a:extLst>
          </p:cNvPr>
          <p:cNvSpPr/>
          <p:nvPr/>
        </p:nvSpPr>
        <p:spPr>
          <a:xfrm>
            <a:off x="3415276" y="2825646"/>
            <a:ext cx="316540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Amazon Open Data 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825698-9985-35F2-1BB9-7E192CE1E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90" y="2008526"/>
            <a:ext cx="7742420" cy="4074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286000" y="12843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https://registry.opendata.aws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74902-0A31-3294-22CE-BBB41599CFDC}"/>
              </a:ext>
            </a:extLst>
          </p:cNvPr>
          <p:cNvSpPr/>
          <p:nvPr/>
        </p:nvSpPr>
        <p:spPr>
          <a:xfrm>
            <a:off x="700790" y="4557010"/>
            <a:ext cx="3009276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2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Kaggle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318A00-9036-59A2-8537-C885D15B2EA4}"/>
              </a:ext>
            </a:extLst>
          </p:cNvPr>
          <p:cNvSpPr txBox="1"/>
          <p:nvPr/>
        </p:nvSpPr>
        <p:spPr>
          <a:xfrm>
            <a:off x="2106118" y="1284367"/>
            <a:ext cx="4931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62644F-32A4-0EEA-AABD-C23F76985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226" y="1865746"/>
            <a:ext cx="6383548" cy="47771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39D2FEB-056E-7827-5D20-11D679D281E5}"/>
              </a:ext>
            </a:extLst>
          </p:cNvPr>
          <p:cNvSpPr/>
          <p:nvPr/>
        </p:nvSpPr>
        <p:spPr>
          <a:xfrm>
            <a:off x="3227899" y="3492708"/>
            <a:ext cx="1568953" cy="224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0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611" y="2307662"/>
            <a:ext cx="7544779" cy="32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15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78" y="1443359"/>
            <a:ext cx="4320444" cy="51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0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477" y="1719792"/>
            <a:ext cx="5713046" cy="47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1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3642377"/>
            <a:ext cx="4758997" cy="2676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82" y="1697649"/>
            <a:ext cx="2193071" cy="35936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3970" y="5529873"/>
            <a:ext cx="2145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Jonsey Reports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5662" y="1580417"/>
            <a:ext cx="3053646" cy="1717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1444" y="1505007"/>
            <a:ext cx="1908925" cy="16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32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Interpolating Spatial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4157" y="1746816"/>
            <a:ext cx="5895687" cy="2942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7662" y="2419304"/>
            <a:ext cx="6067688" cy="3661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0396" y="5455288"/>
            <a:ext cx="3434531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hlinkClick r:id="rId5"/>
              </a:rPr>
              <a:t>Modi (Brave) and Magni (Strong)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60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“Actual” Ocean Floor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+50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−800⁡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325" y="1718719"/>
                <a:ext cx="530735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8371FC8-436C-4036-88EA-772EE2D08B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714" y="2720874"/>
            <a:ext cx="4114571" cy="363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0421E6-14BB-BCFD-8CD7-D6F9FE458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381" y="1821990"/>
            <a:ext cx="4495238" cy="41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5557CA-E780-968C-7E9E-32AC2256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341" y="3551798"/>
            <a:ext cx="4619067" cy="997718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193967-507D-233A-FEC2-CEE0CCD65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405" y="2178280"/>
            <a:ext cx="1188823" cy="36579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6691EF6-BE9C-4B41-2DBA-F05CBC3AD69D}"/>
              </a:ext>
            </a:extLst>
          </p:cNvPr>
          <p:cNvGrpSpPr/>
          <p:nvPr/>
        </p:nvGrpSpPr>
        <p:grpSpPr>
          <a:xfrm>
            <a:off x="3789791" y="2938327"/>
            <a:ext cx="1076632" cy="369332"/>
            <a:chOff x="4704120" y="2356972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977EB7C-F761-9F84-0C64-5D2461F6A4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17085D-58C6-271B-667D-912C1DFB33A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F9C281-7319-A5B2-96BA-E48D4B702D2E}"/>
              </a:ext>
            </a:extLst>
          </p:cNvPr>
          <p:cNvGrpSpPr/>
          <p:nvPr/>
        </p:nvGrpSpPr>
        <p:grpSpPr>
          <a:xfrm>
            <a:off x="5212133" y="3121536"/>
            <a:ext cx="1068643" cy="369332"/>
            <a:chOff x="3647644" y="4910075"/>
            <a:chExt cx="1068643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EEA36-4472-6850-20E9-4CF848C9CAA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32445F-4910-13C7-EB43-AFDB0E126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EBB7F7-1560-2758-602B-CE47FD35D77D}"/>
              </a:ext>
            </a:extLst>
          </p:cNvPr>
          <p:cNvGrpSpPr/>
          <p:nvPr/>
        </p:nvGrpSpPr>
        <p:grpSpPr>
          <a:xfrm>
            <a:off x="4008938" y="4662812"/>
            <a:ext cx="1064340" cy="369332"/>
            <a:chOff x="3647644" y="5421073"/>
            <a:chExt cx="106434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9D022C-F9CB-AAC1-D60A-9498DDA4931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92BCE90-53D8-BEF4-401D-A31A01E3A5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5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Sample Ocean Depth Soundings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573" y="1825625"/>
            <a:ext cx="3494285" cy="389674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Ocean area is a square, </a:t>
            </a:r>
            <a:r>
              <a:rPr lang="en-US" sz="2400" b="1" dirty="0"/>
              <a:t>390</a:t>
            </a:r>
            <a:r>
              <a:rPr lang="en-US" sz="2400" dirty="0"/>
              <a:t> units to a side (152,100 total units)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area is subdivided into </a:t>
            </a:r>
            <a:r>
              <a:rPr lang="en-US" sz="2400" b="1" dirty="0"/>
              <a:t>65</a:t>
            </a:r>
            <a:r>
              <a:rPr lang="en-US" sz="2400" dirty="0"/>
              <a:t> intervals per side (4,225 total intervals)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Depth samples (sonar timings) were taken from </a:t>
            </a:r>
            <a:r>
              <a:rPr lang="en-US" sz="2400" b="1" dirty="0">
                <a:solidFill>
                  <a:srgbClr val="FF0000"/>
                </a:solidFill>
              </a:rPr>
              <a:t>220 random </a:t>
            </a:r>
            <a:r>
              <a:rPr lang="en-US" sz="2400" dirty="0"/>
              <a:t>locations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C6739-60D9-4895-A41A-C229EE9B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45" y="1951838"/>
            <a:ext cx="4282563" cy="295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25528-EF74-AA46-3B7C-C60329C9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654" y="1468581"/>
            <a:ext cx="6462692" cy="4671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3377948" y="210782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2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https://docs.enthought.com/mayavi/mayavi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4D082-1B58-491D-9D6F-8E813A6B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83" y="1354806"/>
            <a:ext cx="7917231" cy="4868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07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0D4612-4245-421B-AD03-23DEE267F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48" y="1131017"/>
            <a:ext cx="7133303" cy="501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73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703694-E56C-24B5-1136-A96137C9F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55" y="1424275"/>
            <a:ext cx="7368491" cy="493207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685B86E-4C86-4A9F-ACE7-812B48DA0153}"/>
              </a:ext>
            </a:extLst>
          </p:cNvPr>
          <p:cNvGrpSpPr/>
          <p:nvPr/>
        </p:nvGrpSpPr>
        <p:grpSpPr>
          <a:xfrm>
            <a:off x="2590967" y="1389978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8DDFBF4-AB4D-4EB2-8442-54A4ABD4CF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9648F0-554E-4C6E-A913-6EB951C9E09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EEDE31-D07C-438B-82CD-E1601B3E5E86}"/>
              </a:ext>
            </a:extLst>
          </p:cNvPr>
          <p:cNvGrpSpPr/>
          <p:nvPr/>
        </p:nvGrpSpPr>
        <p:grpSpPr>
          <a:xfrm>
            <a:off x="1791350" y="219427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5258335-3E70-404A-B94F-214EFB8928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B9400F-E20F-4ACF-9755-7476E8F2A66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568068-B544-42AF-85E5-54584A29B900}"/>
              </a:ext>
            </a:extLst>
          </p:cNvPr>
          <p:cNvGrpSpPr/>
          <p:nvPr/>
        </p:nvGrpSpPr>
        <p:grpSpPr>
          <a:xfrm>
            <a:off x="5590063" y="3634185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4AB0BE-7292-4838-9197-A7D035CCF6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7E7BF3-FB47-468E-98A8-1ABA113B4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3C3CB4-149B-4CC4-A5C5-C8CCE5F259F3}"/>
              </a:ext>
            </a:extLst>
          </p:cNvPr>
          <p:cNvGrpSpPr/>
          <p:nvPr/>
        </p:nvGrpSpPr>
        <p:grpSpPr>
          <a:xfrm>
            <a:off x="2488389" y="279765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5DEA6C-15BF-4080-A00D-9B4D95D358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2A51495-1127-4C21-8DE9-930A042D3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64CEC5-0B21-4ABF-A766-6AA2E6C6A4B3}"/>
              </a:ext>
            </a:extLst>
          </p:cNvPr>
          <p:cNvGrpSpPr/>
          <p:nvPr/>
        </p:nvGrpSpPr>
        <p:grpSpPr>
          <a:xfrm>
            <a:off x="3596276" y="4033497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78444D-2283-4C95-8860-60EE70C572D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FA8E19C-D298-4638-BF7B-26D08A4FD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3F75F1-6849-4C3E-AE06-403759600212}"/>
              </a:ext>
            </a:extLst>
          </p:cNvPr>
          <p:cNvGrpSpPr/>
          <p:nvPr/>
        </p:nvGrpSpPr>
        <p:grpSpPr>
          <a:xfrm>
            <a:off x="5107004" y="4527952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999DF0-0740-4871-9083-37BC7A90E1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59640-F1D4-4750-8706-829207B6CD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8AE9DC-C91B-13FA-7703-ABCA611B1122}"/>
              </a:ext>
            </a:extLst>
          </p:cNvPr>
          <p:cNvGrpSpPr/>
          <p:nvPr/>
        </p:nvGrpSpPr>
        <p:grpSpPr>
          <a:xfrm>
            <a:off x="4117970" y="5042398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617E0BC-4507-BFFA-F1B3-E8D3E2AF3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9F2D498-E40A-7B65-CA9D-EB746A117D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310390-1BBD-C56D-14C1-F80FDDC71C68}"/>
              </a:ext>
            </a:extLst>
          </p:cNvPr>
          <p:cNvGrpSpPr/>
          <p:nvPr/>
        </p:nvGrpSpPr>
        <p:grpSpPr>
          <a:xfrm>
            <a:off x="4335227" y="544122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E69C38C-9C2D-A3A7-6012-D41BB0FDA70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DAF06A2-55CF-4B8B-8AA5-0C1BCEB53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4B5A19-7D89-87C8-87C8-3E1BDC6FF77C}"/>
              </a:ext>
            </a:extLst>
          </p:cNvPr>
          <p:cNvGrpSpPr/>
          <p:nvPr/>
        </p:nvGrpSpPr>
        <p:grpSpPr>
          <a:xfrm>
            <a:off x="5931633" y="5732657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47242A-1876-9C01-51A2-038424829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239231D-3A21-F0B7-475A-CC2A72140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C0DC1CC-7561-42DD-8A20-985E23BDDA9E}"/>
              </a:ext>
            </a:extLst>
          </p:cNvPr>
          <p:cNvGrpSpPr/>
          <p:nvPr/>
        </p:nvGrpSpPr>
        <p:grpSpPr>
          <a:xfrm>
            <a:off x="4838822" y="6052289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9468AF-4A51-8F71-0EF6-BB6408653C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0246DDB-C7F1-3055-F131-1502F2C83F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D5FADB0-41DD-D526-5D6F-3E281A393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004" y="2427698"/>
            <a:ext cx="3380953" cy="476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E5F1F5-DAB1-8CF0-A9FD-14BE58428737}"/>
              </a:ext>
            </a:extLst>
          </p:cNvPr>
          <p:cNvSpPr txBox="1"/>
          <p:nvPr/>
        </p:nvSpPr>
        <p:spPr>
          <a:xfrm>
            <a:off x="5028401" y="5049219"/>
            <a:ext cx="314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</a:rPr>
              <a:t>We would not normally know this!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08465D-E8C4-20E4-2DFA-391704D2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5" y="1338874"/>
            <a:ext cx="8029745" cy="2751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26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072148" y="714058"/>
            <a:ext cx="4999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https://www.pythonpool.com/numpy-mgrid</a:t>
            </a: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8A449-36AF-47F0-9D6E-49FB9A049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435" y="1383441"/>
            <a:ext cx="6161130" cy="50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783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IDW is a type of </a:t>
            </a:r>
            <a:r>
              <a:rPr lang="en-US" sz="2400" u="sng" dirty="0"/>
              <a:t>deterministic</a:t>
            </a:r>
            <a:r>
              <a:rPr lang="en-US" sz="2400" dirty="0"/>
              <a:t> method for </a:t>
            </a:r>
            <a:r>
              <a:rPr lang="en-US" sz="2400" b="1" dirty="0">
                <a:solidFill>
                  <a:srgbClr val="00B050"/>
                </a:solidFill>
              </a:rPr>
              <a:t>multivariate interpolation</a:t>
            </a:r>
            <a:r>
              <a:rPr lang="en-US" sz="2400" dirty="0"/>
              <a:t> of a set of </a:t>
            </a:r>
            <a:r>
              <a:rPr lang="en-US" sz="2400" i="1" dirty="0"/>
              <a:t>scattered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 assigned to </a:t>
            </a:r>
            <a:r>
              <a:rPr lang="en-US" sz="2400" i="1" dirty="0"/>
              <a:t>unknown</a:t>
            </a:r>
            <a:r>
              <a:rPr lang="en-US" sz="2400" dirty="0"/>
              <a:t> points are calculated from a </a:t>
            </a:r>
            <a:r>
              <a:rPr lang="en-US" sz="2400" b="1" dirty="0"/>
              <a:t>weighted average </a:t>
            </a:r>
            <a:r>
              <a:rPr lang="en-US" sz="2400" dirty="0"/>
              <a:t>of the values at the </a:t>
            </a:r>
            <a:r>
              <a:rPr lang="en-US" sz="2400" i="1" dirty="0"/>
              <a:t>known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theory is the farther away a known point is from the unknown point, the </a:t>
            </a:r>
            <a:r>
              <a:rPr lang="en-US" sz="2400" b="1" dirty="0">
                <a:solidFill>
                  <a:srgbClr val="FF0000"/>
                </a:solidFill>
              </a:rPr>
              <a:t>less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that known distant point can contribute to the unknown height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Closer</a:t>
            </a:r>
            <a:r>
              <a:rPr lang="en-US" sz="2400" dirty="0"/>
              <a:t> known points contribute </a:t>
            </a:r>
            <a:r>
              <a:rPr lang="en-US" sz="2400" i="1" dirty="0"/>
              <a:t>more</a:t>
            </a:r>
            <a:r>
              <a:rPr lang="en-US" sz="2400" dirty="0"/>
              <a:t> to the unknown height than known points that are farther away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contribution </a:t>
            </a:r>
            <a:r>
              <a:rPr lang="en-US" sz="2400" b="1" dirty="0">
                <a:solidFill>
                  <a:srgbClr val="FF0000"/>
                </a:solidFill>
              </a:rPr>
              <a:t>is inverse </a:t>
            </a:r>
            <a:r>
              <a:rPr lang="en-US" sz="2400" dirty="0"/>
              <a:t>to your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F74F43-443E-4CE6-ABED-91346225CF7D}"/>
              </a:ext>
            </a:extLst>
          </p:cNvPr>
          <p:cNvSpPr/>
          <p:nvPr/>
        </p:nvSpPr>
        <p:spPr>
          <a:xfrm>
            <a:off x="1128405" y="4557252"/>
            <a:ext cx="7160189" cy="1935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83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5" y="3271059"/>
            <a:ext cx="6887191" cy="29883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630680" y="1285884"/>
            <a:ext cx="5882640" cy="1736279"/>
            <a:chOff x="2099310" y="1209684"/>
            <a:chExt cx="5882640" cy="173627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2194560" y="2933700"/>
              <a:ext cx="5707380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2" idx="2"/>
            </p:cNvCxnSpPr>
            <p:nvPr/>
          </p:nvCxnSpPr>
          <p:spPr>
            <a:xfrm>
              <a:off x="5189220" y="2112265"/>
              <a:ext cx="0" cy="805421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1720" y="2630869"/>
              <a:ext cx="0" cy="296877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749540" y="1539240"/>
              <a:ext cx="0" cy="1406723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099310" y="231770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10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56810" y="1742933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25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17130" y="1209684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75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3272790" y="2240372"/>
              <a:ext cx="0" cy="705591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044190" y="1871040"/>
              <a:ext cx="4648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X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2415540" y="2779307"/>
              <a:ext cx="8001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90800" y="2487172"/>
              <a:ext cx="4648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2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368040" y="2779307"/>
              <a:ext cx="43053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240780" y="245702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10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368040" y="2323330"/>
              <a:ext cx="1752600" cy="0"/>
            </a:xfrm>
            <a:prstGeom prst="line">
              <a:avLst/>
            </a:prstGeom>
            <a:ln w="28575">
              <a:solidFill>
                <a:srgbClr val="7030A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30979" y="1991882"/>
              <a:ext cx="464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𝟏𝟕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→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534" y="5829300"/>
                <a:ext cx="1031116" cy="552715"/>
              </a:xfrm>
              <a:prstGeom prst="rect">
                <a:avLst/>
              </a:prstGeom>
              <a:blipFill rotWithShape="0">
                <a:blip r:embed="rId4"/>
                <a:stretch>
                  <a:fillRect r="-16568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44881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3068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48500" y="2981666"/>
            <a:ext cx="464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63620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4" y="1986142"/>
            <a:ext cx="8254425" cy="365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0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DEAC0-45DE-FCFA-9B00-68400479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34" y="1821990"/>
            <a:ext cx="4733333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A336C6-D15F-6123-BFE2-ED7E824B4EC0}"/>
              </a:ext>
            </a:extLst>
          </p:cNvPr>
          <p:cNvGrpSpPr/>
          <p:nvPr/>
        </p:nvGrpSpPr>
        <p:grpSpPr>
          <a:xfrm>
            <a:off x="6471292" y="199328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EE2D72-E414-E4C8-32B5-904513DCB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4CF7B2-7846-B220-7A47-353559AE78A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F91D131-6873-6BAC-012E-6EEB6CCCA021}"/>
              </a:ext>
            </a:extLst>
          </p:cNvPr>
          <p:cNvGrpSpPr/>
          <p:nvPr/>
        </p:nvGrpSpPr>
        <p:grpSpPr>
          <a:xfrm>
            <a:off x="5054724" y="2185450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140EEEA-E422-5C1B-91B8-765BD38E1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8DE93A-AD12-CD3E-D0AA-7860E0B36B7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6353A-71FD-4236-1690-D87734566AC5}"/>
              </a:ext>
            </a:extLst>
          </p:cNvPr>
          <p:cNvGrpSpPr/>
          <p:nvPr/>
        </p:nvGrpSpPr>
        <p:grpSpPr>
          <a:xfrm>
            <a:off x="5129789" y="2754191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A6D87C-0862-4790-DB11-8C2E61F6A9D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40A4A6-5341-D7F4-08A6-8A6892EEE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540AB4-45F5-3F47-66F0-A641DA9DC8CA}"/>
              </a:ext>
            </a:extLst>
          </p:cNvPr>
          <p:cNvGrpSpPr/>
          <p:nvPr/>
        </p:nvGrpSpPr>
        <p:grpSpPr>
          <a:xfrm>
            <a:off x="4537564" y="333434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89CD2E-DADE-073C-D103-87A3477535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77E9DFC-7E8F-546D-4B0D-FF117E12EA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8A602D-6D23-A3C1-8419-B8FC1454124D}"/>
              </a:ext>
            </a:extLst>
          </p:cNvPr>
          <p:cNvGrpSpPr/>
          <p:nvPr/>
        </p:nvGrpSpPr>
        <p:grpSpPr>
          <a:xfrm>
            <a:off x="4125335" y="3911152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49DA39-786E-79A0-3D05-0A43AFCE166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16C1B5-B6BD-3B33-FE23-283E84247B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D527D0-96C5-8E16-7FCA-5F50D7A080D8}"/>
              </a:ext>
            </a:extLst>
          </p:cNvPr>
          <p:cNvGrpSpPr/>
          <p:nvPr/>
        </p:nvGrpSpPr>
        <p:grpSpPr>
          <a:xfrm>
            <a:off x="4942294" y="4846588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C24997-2356-8A16-5E2F-8AA5CD7919C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29E5829-7E37-0AF6-1E85-BD321DC3E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0D4BD9-140F-3F38-C7C4-13D1BC1CA7DF}"/>
              </a:ext>
            </a:extLst>
          </p:cNvPr>
          <p:cNvGrpSpPr/>
          <p:nvPr/>
        </p:nvGrpSpPr>
        <p:grpSpPr>
          <a:xfrm>
            <a:off x="6731935" y="503841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B3F2A7-CAF4-1818-FF16-ADD5EB9CEC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712CEE8-4DE3-43DF-14EF-DEC3F6928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98FEB4-29C8-5B49-2016-4921B84AD837}"/>
              </a:ext>
            </a:extLst>
          </p:cNvPr>
          <p:cNvGrpSpPr/>
          <p:nvPr/>
        </p:nvGrpSpPr>
        <p:grpSpPr>
          <a:xfrm>
            <a:off x="4180457" y="4654151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BE8B6-3A2B-A044-EFE5-2190ED774F9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2A27576-1599-1C1F-6301-7D2BF4C02C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18EBE0A-8F3A-14DC-703F-0A54A2F9AC7D}"/>
              </a:ext>
            </a:extLst>
          </p:cNvPr>
          <p:cNvSpPr/>
          <p:nvPr/>
        </p:nvSpPr>
        <p:spPr>
          <a:xfrm>
            <a:off x="2555823" y="3972394"/>
            <a:ext cx="577121" cy="2248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Inverse Distance Weighting (IDW)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113CC7-F030-4BD5-A93A-322E54DF56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12A9D4-7737-48AB-8F83-9DCE92224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4" name="Elbow Connector 10">
            <a:extLst>
              <a:ext uri="{FF2B5EF4-FFF2-40B4-BE49-F238E27FC236}">
                <a16:creationId xmlns:a16="http://schemas.microsoft.com/office/drawing/2014/main" id="{5184372B-0310-40FE-89B1-27FD6FB9B821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7">
            <a:extLst>
              <a:ext uri="{FF2B5EF4-FFF2-40B4-BE49-F238E27FC236}">
                <a16:creationId xmlns:a16="http://schemas.microsoft.com/office/drawing/2014/main" id="{E5247A98-CE91-48D3-A4BB-1DD953F19455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9">
            <a:extLst>
              <a:ext uri="{FF2B5EF4-FFF2-40B4-BE49-F238E27FC236}">
                <a16:creationId xmlns:a16="http://schemas.microsoft.com/office/drawing/2014/main" id="{025D272E-9BBC-48AA-88D4-99CB5CD924B1}"/>
              </a:ext>
            </a:extLst>
          </p:cNvPr>
          <p:cNvCxnSpPr>
            <a:cxnSpLocks/>
            <a:stCxn id="27" idx="1"/>
            <a:endCxn id="22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23">
            <a:extLst>
              <a:ext uri="{FF2B5EF4-FFF2-40B4-BE49-F238E27FC236}">
                <a16:creationId xmlns:a16="http://schemas.microsoft.com/office/drawing/2014/main" id="{59CE1C4A-2E2A-4864-96E4-69E56F6117C5}"/>
              </a:ext>
            </a:extLst>
          </p:cNvPr>
          <p:cNvCxnSpPr>
            <a:cxnSpLocks/>
            <a:stCxn id="31" idx="1"/>
            <a:endCxn id="21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35">
            <a:extLst>
              <a:ext uri="{FF2B5EF4-FFF2-40B4-BE49-F238E27FC236}">
                <a16:creationId xmlns:a16="http://schemas.microsoft.com/office/drawing/2014/main" id="{F814B28E-9096-4B4E-8F7E-E569F18C04C1}"/>
              </a:ext>
            </a:extLst>
          </p:cNvPr>
          <p:cNvCxnSpPr>
            <a:cxnSpLocks/>
            <a:stCxn id="28" idx="3"/>
            <a:endCxn id="29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BCF74B2-DB30-4EAA-9C99-41EE17D6B6D4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820C55-77BA-4F73-9BBA-0A5D2686CF6F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7D24AA-6CEF-40FD-8BCC-59D02BD7D422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61E6E18-B91E-4F0A-B1FB-ABA05C374534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2648B0-1970-4F4D-926A-5341C2577F27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B18794-B4D8-4549-BD7C-0CA032478AC4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2D3053-91CB-45E7-9990-C9D72A36C0A4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1BD82C-52F9-4826-B407-2274320C0AED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2D9D6C-48B7-424D-B144-52AC4C395F85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02D37C-5BC2-4504-9385-6A2E8555D026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5CDE26-7082-326A-7A13-8D3C99AFD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22" y="1358102"/>
            <a:ext cx="6814874" cy="50991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27F2A7-5152-DF5B-8F65-388464DBBB42}"/>
              </a:ext>
            </a:extLst>
          </p:cNvPr>
          <p:cNvGrpSpPr/>
          <p:nvPr/>
        </p:nvGrpSpPr>
        <p:grpSpPr>
          <a:xfrm>
            <a:off x="3066811" y="132031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9AC452-5832-FCBD-38D2-FE198696E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4DD6DF-676E-393D-BF21-3F32521555D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588DA0B-35BA-EBA8-700D-B741D577D0ED}"/>
              </a:ext>
            </a:extLst>
          </p:cNvPr>
          <p:cNvGrpSpPr/>
          <p:nvPr/>
        </p:nvGrpSpPr>
        <p:grpSpPr>
          <a:xfrm>
            <a:off x="5114688" y="352814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5A30A9A-7C76-AF59-9AD7-E69350E00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D6820B-44AB-D26E-514D-DBBEBF9C84E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AFC564-673B-F5B1-DAD5-3BD33476D144}"/>
              </a:ext>
            </a:extLst>
          </p:cNvPr>
          <p:cNvGrpSpPr/>
          <p:nvPr/>
        </p:nvGrpSpPr>
        <p:grpSpPr>
          <a:xfrm>
            <a:off x="3026804" y="4843211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E4ED51-67E3-1493-D60A-78C041EBFEB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08C0E22-4F63-F05A-E707-C35EBEB281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FBE736-1D77-CAB0-B244-BBAC74F6A68F}"/>
              </a:ext>
            </a:extLst>
          </p:cNvPr>
          <p:cNvGrpSpPr/>
          <p:nvPr/>
        </p:nvGrpSpPr>
        <p:grpSpPr>
          <a:xfrm>
            <a:off x="2875591" y="5063353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125220-C14C-EEE1-44E8-E805A3F89EF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C6E5D71-CFAE-9CBB-B1EC-33A6159A6C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5763D-DE72-8279-3E89-E989A07E39CF}"/>
              </a:ext>
            </a:extLst>
          </p:cNvPr>
          <p:cNvGrpSpPr/>
          <p:nvPr/>
        </p:nvGrpSpPr>
        <p:grpSpPr>
          <a:xfrm>
            <a:off x="4326606" y="5283709"/>
            <a:ext cx="1068643" cy="369332"/>
            <a:chOff x="3647644" y="5359159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21A3EF-8DE2-F5AF-5AF1-23AB26091BE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46ADAC1-8A73-367A-B942-9853F810D4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725C8-5F5B-117D-9962-444DAF074ED3}"/>
              </a:ext>
            </a:extLst>
          </p:cNvPr>
          <p:cNvGrpSpPr/>
          <p:nvPr/>
        </p:nvGrpSpPr>
        <p:grpSpPr>
          <a:xfrm>
            <a:off x="4867821" y="5707113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7DDBB4-7207-159D-036E-C7235332CF2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2728B41-0B1B-F694-C330-2291D6483E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720C4D-9080-0989-AB6B-9012C45B0634}"/>
              </a:ext>
            </a:extLst>
          </p:cNvPr>
          <p:cNvGrpSpPr/>
          <p:nvPr/>
        </p:nvGrpSpPr>
        <p:grpSpPr>
          <a:xfrm>
            <a:off x="6160374" y="5935961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CE56D4E-8B03-24BE-1038-DD9E0641A0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0EEA9C-E387-628A-E1F0-C52AAC087A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C36376-F1D7-3230-5714-38A00B9E3BC9}"/>
              </a:ext>
            </a:extLst>
          </p:cNvPr>
          <p:cNvGrpSpPr/>
          <p:nvPr/>
        </p:nvGrpSpPr>
        <p:grpSpPr>
          <a:xfrm>
            <a:off x="2835451" y="6150966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4C44FD-89D4-F4D4-2B93-B16ED9926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540690-12B9-9E34-BF67-40471C1C76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62F657-0B67-2833-17F0-8BB3D9056A38}"/>
              </a:ext>
            </a:extLst>
          </p:cNvPr>
          <p:cNvGrpSpPr/>
          <p:nvPr/>
        </p:nvGrpSpPr>
        <p:grpSpPr>
          <a:xfrm>
            <a:off x="4512359" y="5492403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11C6733-4A2E-2F4E-4B54-EBDE9B1E26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F651EFE-5C89-C435-2CDA-9781C494E6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97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002FC-D694-51F9-00E7-502B9EF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78" y="1310360"/>
            <a:ext cx="7527765" cy="52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idw.py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DE5CF9-30D0-C890-971D-0D987E6DE44A}"/>
              </a:ext>
            </a:extLst>
          </p:cNvPr>
          <p:cNvGrpSpPr/>
          <p:nvPr/>
        </p:nvGrpSpPr>
        <p:grpSpPr>
          <a:xfrm>
            <a:off x="1595006" y="5197584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B211517-FCAC-828B-FFF1-37D9D6F4D4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6EA1B7A-442A-35B4-3DFC-CEE9200309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D7A576E-A3EC-592C-C09D-A033FB7BA227}"/>
              </a:ext>
            </a:extLst>
          </p:cNvPr>
          <p:cNvGrpSpPr/>
          <p:nvPr/>
        </p:nvGrpSpPr>
        <p:grpSpPr>
          <a:xfrm>
            <a:off x="2229549" y="5390210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AD87320-5361-3DE5-EE76-5B39D534E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BBE8E7-A345-93FC-F385-0BB85E05D5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5F8F11C-32FB-6FC0-4863-14A063085722}"/>
              </a:ext>
            </a:extLst>
          </p:cNvPr>
          <p:cNvGrpSpPr/>
          <p:nvPr/>
        </p:nvGrpSpPr>
        <p:grpSpPr>
          <a:xfrm>
            <a:off x="2270044" y="5813778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B34032F-AA38-0323-12C3-F7D33D6B4AA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D78983A-80A8-2EF6-554C-A5DB8293C2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853DCB-F96E-A0B7-52C0-7F87A55C5B30}"/>
              </a:ext>
            </a:extLst>
          </p:cNvPr>
          <p:cNvGrpSpPr/>
          <p:nvPr/>
        </p:nvGrpSpPr>
        <p:grpSpPr>
          <a:xfrm>
            <a:off x="2776546" y="6231288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320C69-AE76-35AD-DE9F-48BE28CB319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4CC2576-0E56-2572-EFC6-1EBA2284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CD0E83-A4D2-1945-C88D-DCAE8C8C2F8B}"/>
              </a:ext>
            </a:extLst>
          </p:cNvPr>
          <p:cNvGrpSpPr/>
          <p:nvPr/>
        </p:nvGrpSpPr>
        <p:grpSpPr>
          <a:xfrm>
            <a:off x="2719388" y="1295098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979392-8F43-8755-3B5F-F37518DB26F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7B05B5-ECB5-77A2-4DE7-8F5672B881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73BE5C-10CE-622F-663A-824887ED9302}"/>
              </a:ext>
            </a:extLst>
          </p:cNvPr>
          <p:cNvGrpSpPr/>
          <p:nvPr/>
        </p:nvGrpSpPr>
        <p:grpSpPr>
          <a:xfrm>
            <a:off x="2830106" y="2306226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8C98DB-20C5-4E4D-9817-0E9F4BA2E6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AF74C7F-35B8-5A62-6E5B-ADC263E16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453F3E1-EF6E-821B-D81D-0B4CE78EB03D}"/>
              </a:ext>
            </a:extLst>
          </p:cNvPr>
          <p:cNvGrpSpPr/>
          <p:nvPr/>
        </p:nvGrpSpPr>
        <p:grpSpPr>
          <a:xfrm>
            <a:off x="2830106" y="2926182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F8DB46-D773-8138-2F7E-0C6E465D96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D4B5E28-853A-7664-82BC-55F0583DC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5FDEF0-9AC0-45A9-4F3C-B90EC0081D3D}"/>
              </a:ext>
            </a:extLst>
          </p:cNvPr>
          <p:cNvGrpSpPr/>
          <p:nvPr/>
        </p:nvGrpSpPr>
        <p:grpSpPr>
          <a:xfrm>
            <a:off x="4708709" y="395877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69189B-92C6-C0A7-0B64-73DA2795279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4EC9E55-8933-4304-A973-FF2057E76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1902DD1-C5C1-F56F-4000-AE2E5E9E72EF}"/>
              </a:ext>
            </a:extLst>
          </p:cNvPr>
          <p:cNvGrpSpPr/>
          <p:nvPr/>
        </p:nvGrpSpPr>
        <p:grpSpPr>
          <a:xfrm>
            <a:off x="2830106" y="169998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E0609D7-F119-8C29-DEE0-81B27B40A8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EC35033-3463-93A2-D9C1-E83D741341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D8F2FC-821B-0119-B51D-7DA2EE650336}"/>
              </a:ext>
            </a:extLst>
          </p:cNvPr>
          <p:cNvGrpSpPr/>
          <p:nvPr/>
        </p:nvGrpSpPr>
        <p:grpSpPr>
          <a:xfrm>
            <a:off x="1906774" y="4577776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4656D12-653C-6BFD-0B44-A6A3D0EAC1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59385A-BDC2-5AA4-0807-7B7B7DE8AF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49FFF51-2DA2-49B4-E6BB-16A77CF3E50E}"/>
              </a:ext>
            </a:extLst>
          </p:cNvPr>
          <p:cNvSpPr/>
          <p:nvPr/>
        </p:nvSpPr>
        <p:spPr>
          <a:xfrm>
            <a:off x="3452666" y="1976103"/>
            <a:ext cx="559936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A6F7B4-03A7-3C2D-DEA7-DC51785D4F88}"/>
              </a:ext>
            </a:extLst>
          </p:cNvPr>
          <p:cNvSpPr/>
          <p:nvPr/>
        </p:nvSpPr>
        <p:spPr>
          <a:xfrm>
            <a:off x="3454813" y="2576841"/>
            <a:ext cx="47186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C823A53-948A-AE24-AA1B-C570AF3985B7}"/>
              </a:ext>
            </a:extLst>
          </p:cNvPr>
          <p:cNvSpPr/>
          <p:nvPr/>
        </p:nvSpPr>
        <p:spPr>
          <a:xfrm>
            <a:off x="3452666" y="3207620"/>
            <a:ext cx="559936" cy="64484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0DFEAB-B593-EA13-5D9A-D37CA831C983}"/>
              </a:ext>
            </a:extLst>
          </p:cNvPr>
          <p:cNvSpPr/>
          <p:nvPr/>
        </p:nvSpPr>
        <p:spPr>
          <a:xfrm>
            <a:off x="1710108" y="4238047"/>
            <a:ext cx="3386548" cy="24455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4" grpId="0" animBg="1"/>
      <p:bldP spid="55" grpId="0" animBg="1"/>
      <p:bldP spid="5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E4588-601D-4B52-8426-F8DFB20DD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76769" cy="519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BBE68-0B4A-423D-8F43-80CD888E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15" y="1386349"/>
            <a:ext cx="5767916" cy="51840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EC217BE8-7EEC-47AB-AFED-C8611316BB1A}"/>
              </a:ext>
            </a:extLst>
          </p:cNvPr>
          <p:cNvSpPr/>
          <p:nvPr/>
        </p:nvSpPr>
        <p:spPr>
          <a:xfrm>
            <a:off x="6586996" y="4793179"/>
            <a:ext cx="2011311" cy="934574"/>
          </a:xfrm>
          <a:prstGeom prst="wedgeRectCallout">
            <a:avLst>
              <a:gd name="adj1" fmla="val -72860"/>
              <a:gd name="adj2" fmla="val -39436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Right Click + Drag = Zoom</a:t>
            </a:r>
          </a:p>
        </p:txBody>
      </p:sp>
    </p:spTree>
    <p:extLst>
      <p:ext uri="{BB962C8B-B14F-4D97-AF65-F5344CB8AC3E}">
        <p14:creationId xmlns:p14="http://schemas.microsoft.com/office/powerpoint/2010/main" val="351389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E5F7B-9AB2-400F-9EE0-3C131AA1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5292" cy="51906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444294" y="2196448"/>
            <a:ext cx="2011311" cy="934574"/>
          </a:xfrm>
          <a:prstGeom prst="wedgeRectCallout">
            <a:avLst>
              <a:gd name="adj1" fmla="val 102025"/>
              <a:gd name="adj2" fmla="val -1562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Left Click + Drag = Rotate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(Yaw &amp; Pitch)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68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F8332-6442-4D36-9904-C998E54A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92" y="1386349"/>
            <a:ext cx="5773816" cy="51893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6738126" y="3774305"/>
            <a:ext cx="2011311" cy="934574"/>
          </a:xfrm>
          <a:prstGeom prst="wedgeRectCallout">
            <a:avLst>
              <a:gd name="adj1" fmla="val -64428"/>
              <a:gd name="adj2" fmla="val 12152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CTRL (CMD) + Drag = Rotate (Roll)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124D9B4-9732-492B-83A5-50D910B84EC9}"/>
              </a:ext>
            </a:extLst>
          </p:cNvPr>
          <p:cNvSpPr/>
          <p:nvPr/>
        </p:nvSpPr>
        <p:spPr>
          <a:xfrm>
            <a:off x="6738125" y="2329120"/>
            <a:ext cx="2011311" cy="934574"/>
          </a:xfrm>
          <a:prstGeom prst="wedgeRectCallout">
            <a:avLst>
              <a:gd name="adj1" fmla="val -22631"/>
              <a:gd name="adj2" fmla="val -1278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Close window to return to </a:t>
            </a:r>
            <a:r>
              <a:rPr lang="en-US" b="1" dirty="0" err="1">
                <a:solidFill>
                  <a:srgbClr val="FF0000"/>
                </a:solidFill>
              </a:rPr>
              <a:t>VSCode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5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C51994-A40A-80ED-C84D-E46890A33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2B9EC24-75A5-1F5A-5B6B-DB7B69BA82D2}"/>
              </a:ext>
            </a:extLst>
          </p:cNvPr>
          <p:cNvSpPr/>
          <p:nvPr/>
        </p:nvSpPr>
        <p:spPr>
          <a:xfrm>
            <a:off x="4404859" y="4255373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2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22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F13E7-C3F7-4E2B-9418-09696907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40"/>
            <a:ext cx="5926513" cy="52069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1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61A5D-3838-41D5-A391-3C835697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466" y="1394677"/>
            <a:ext cx="5921790" cy="52027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2E86F3B-CFEE-47E9-88AC-FD15AC2E787A}"/>
              </a:ext>
            </a:extLst>
          </p:cNvPr>
          <p:cNvSpPr/>
          <p:nvPr/>
        </p:nvSpPr>
        <p:spPr>
          <a:xfrm>
            <a:off x="4893408" y="1468581"/>
            <a:ext cx="2230063" cy="890886"/>
          </a:xfrm>
          <a:prstGeom prst="wedgeRectCallout">
            <a:avLst>
              <a:gd name="adj1" fmla="val -72364"/>
              <a:gd name="adj2" fmla="val 106630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does not meet many of the samples</a:t>
            </a:r>
          </a:p>
        </p:txBody>
      </p:sp>
    </p:spTree>
    <p:extLst>
      <p:ext uri="{BB962C8B-B14F-4D97-AF65-F5344CB8AC3E}">
        <p14:creationId xmlns:p14="http://schemas.microsoft.com/office/powerpoint/2010/main" val="2577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DEAC0-45DE-FCFA-9B00-68400479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34" y="1821990"/>
            <a:ext cx="4733333" cy="41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8ACE673-FBBE-F82C-05A8-83100693B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python_dictionaries.py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AE708-FF84-9418-B27A-E18D05BB6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323" y="2904824"/>
            <a:ext cx="2752381" cy="1438095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A30084-6EFB-3813-5828-437E5EBD2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179" y="5502972"/>
            <a:ext cx="3066667" cy="276190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829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45084-F6B3-12A0-5C13-66967E6D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615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00BA0-E190-4DB7-8CC7-545143504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43" y="1377539"/>
            <a:ext cx="5931978" cy="444069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=5.0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659027" y="4514123"/>
            <a:ext cx="2230063" cy="890886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to touch more samples</a:t>
            </a:r>
          </a:p>
        </p:txBody>
      </p:sp>
    </p:spTree>
    <p:extLst>
      <p:ext uri="{BB962C8B-B14F-4D97-AF65-F5344CB8AC3E}">
        <p14:creationId xmlns:p14="http://schemas.microsoft.com/office/powerpoint/2010/main" val="41045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C4538-6834-C39D-FA89-B026B456E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/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=9.0</m:t>
                    </m:r>
                  </m:oMath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C3682526-D308-4A07-A222-C37B7E36E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409" y="3853641"/>
                <a:ext cx="1533875" cy="605966"/>
              </a:xfrm>
              <a:prstGeom prst="wedgeRectCallout">
                <a:avLst>
                  <a:gd name="adj1" fmla="val -66383"/>
                  <a:gd name="adj2" fmla="val -101110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46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6B82D-4107-46DD-BF2E-958E25068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72" y="1357066"/>
            <a:ext cx="6490057" cy="49992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/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B2E86F3B-CFEE-47E9-88AC-FD15AC2E7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82" y="2456998"/>
                <a:ext cx="1533875" cy="605966"/>
              </a:xfrm>
              <a:prstGeom prst="wedgeRectCallout">
                <a:avLst>
                  <a:gd name="adj1" fmla="val -64428"/>
                  <a:gd name="adj2" fmla="val 121529"/>
                </a:avLst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BB12741-D0EC-4B48-B97C-657A06632CF6}"/>
              </a:ext>
            </a:extLst>
          </p:cNvPr>
          <p:cNvSpPr/>
          <p:nvPr/>
        </p:nvSpPr>
        <p:spPr>
          <a:xfrm>
            <a:off x="2972846" y="5352784"/>
            <a:ext cx="1824483" cy="1186129"/>
          </a:xfrm>
          <a:prstGeom prst="wedgeRectCallout">
            <a:avLst>
              <a:gd name="adj1" fmla="val 28491"/>
              <a:gd name="adj2" fmla="val -128447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surface seems artificial (overfitted)</a:t>
            </a:r>
          </a:p>
        </p:txBody>
      </p:sp>
    </p:spTree>
    <p:extLst>
      <p:ext uri="{BB962C8B-B14F-4D97-AF65-F5344CB8AC3E}">
        <p14:creationId xmlns:p14="http://schemas.microsoft.com/office/powerpoint/2010/main" val="24937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E7C9F-6834-D5C6-2F98-8829AB42F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76" y="2505190"/>
            <a:ext cx="7419048" cy="18476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idw.py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D294EE2-F01F-2003-16C6-BC8257C1396E}"/>
              </a:ext>
            </a:extLst>
          </p:cNvPr>
          <p:cNvSpPr/>
          <p:nvPr/>
        </p:nvSpPr>
        <p:spPr>
          <a:xfrm>
            <a:off x="4404859" y="4255373"/>
            <a:ext cx="1216453" cy="605966"/>
          </a:xfrm>
          <a:prstGeom prst="wedgeRectCallout">
            <a:avLst>
              <a:gd name="adj1" fmla="val -71928"/>
              <a:gd name="adj2" fmla="val -973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Set plot type to 3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9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EC25E-DEB1-44AB-861E-9948F97F7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6" y="1256685"/>
            <a:ext cx="8233668" cy="49745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24FFB-CAFD-4AE0-821F-95F41ABAAA2D}"/>
              </a:ext>
            </a:extLst>
          </p:cNvPr>
          <p:cNvSpPr txBox="1"/>
          <p:nvPr/>
        </p:nvSpPr>
        <p:spPr>
          <a:xfrm>
            <a:off x="7223022" y="1593739"/>
            <a:ext cx="1292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Blue</a:t>
            </a:r>
            <a:r>
              <a:rPr lang="en-US" dirty="0"/>
              <a:t> = </a:t>
            </a:r>
            <a:r>
              <a:rPr lang="en-US" b="1" dirty="0"/>
              <a:t>Act</a:t>
            </a:r>
          </a:p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Red</a:t>
            </a:r>
            <a:r>
              <a:rPr lang="en-US" dirty="0"/>
              <a:t> = </a:t>
            </a:r>
            <a:r>
              <a:rPr lang="en-US" b="1" dirty="0"/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406777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 Mean Square Deviation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we increase the </a:t>
                </a:r>
                <a:r>
                  <a:rPr lang="en-US" sz="2400" b="1" dirty="0"/>
                  <a:t>power</a:t>
                </a:r>
                <a:r>
                  <a:rPr lang="en-US" sz="2400" dirty="0"/>
                  <a:t> term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, is our model getting </a:t>
                </a:r>
                <a:r>
                  <a:rPr lang="en-US" sz="2400" i="1" dirty="0"/>
                  <a:t>better</a:t>
                </a:r>
                <a:r>
                  <a:rPr lang="en-US" sz="2400" dirty="0"/>
                  <a:t> or </a:t>
                </a:r>
                <a:r>
                  <a:rPr lang="en-US" sz="2400" i="1" dirty="0"/>
                  <a:t>worse</a:t>
                </a:r>
                <a:r>
                  <a:rPr lang="en-US" sz="2400" dirty="0"/>
                  <a:t> at predicting reality?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root-mean-square deviation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RMSD</a:t>
                </a:r>
                <a:r>
                  <a:rPr lang="en-US" sz="2400" dirty="0"/>
                  <a:t>) is a statistic to measure the difference between the values </a:t>
                </a:r>
                <a:r>
                  <a:rPr lang="en-US" sz="2400" b="1" dirty="0"/>
                  <a:t>predicted</a:t>
                </a:r>
                <a:r>
                  <a:rPr lang="en-US" sz="2400" dirty="0"/>
                  <a:t> by a model versus the observed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By averaging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errors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𝑎𝑐𝑡𝑢𝑎𝑙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𝑒𝑠𝑡𝑖𝑚𝑎𝑡𝑒𝑑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across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all sample points</a:t>
                </a:r>
                <a:r>
                  <a:rPr lang="en-US" sz="2400" dirty="0"/>
                  <a:t>, we calculate a comparative statistic that can help empirically determine the optimal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</a:t>
                </a:r>
                <a:r>
                  <a:rPr lang="en-US" sz="2400" dirty="0"/>
                  <a:t> value because it will </a:t>
                </a:r>
                <a:r>
                  <a:rPr lang="en-US" sz="2400" u="sng" dirty="0"/>
                  <a:t>minimize</a:t>
                </a:r>
                <a:r>
                  <a:rPr lang="en-US" sz="2400" dirty="0"/>
                  <a:t> the overall error of the model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/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𝑅𝑀𝑆𝐷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206BC0-1680-72E9-AE59-D1CA08384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421" y="3877721"/>
                <a:ext cx="3385157" cy="1091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325D-6B6B-E482-735B-F57EA6C3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1" y="365126"/>
            <a:ext cx="5556873" cy="626802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475A6D3-7A02-7310-A9C8-33163B292D5E}"/>
              </a:ext>
            </a:extLst>
          </p:cNvPr>
          <p:cNvGrpSpPr/>
          <p:nvPr/>
        </p:nvGrpSpPr>
        <p:grpSpPr>
          <a:xfrm>
            <a:off x="1666943" y="2846359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790EB24-DA7D-B65A-2BBD-04D5BEAA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5A5BAB4-FB01-CE21-DC12-EF752338507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E70431-B46C-7E38-4AFF-49CD395E18FD}"/>
              </a:ext>
            </a:extLst>
          </p:cNvPr>
          <p:cNvGrpSpPr/>
          <p:nvPr/>
        </p:nvGrpSpPr>
        <p:grpSpPr>
          <a:xfrm>
            <a:off x="3407628" y="3067163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F21968-278C-8311-6E96-1F22366A6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414686-F0DF-5F6A-92EF-4D63D58BA9C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FA195B-9F5B-0387-6EC1-776C4A41BF14}"/>
              </a:ext>
            </a:extLst>
          </p:cNvPr>
          <p:cNvGrpSpPr/>
          <p:nvPr/>
        </p:nvGrpSpPr>
        <p:grpSpPr>
          <a:xfrm>
            <a:off x="4332531" y="3306976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3B30A7-42A8-1C95-A58E-D3A1173CDA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9005D9-00E0-D61C-E60B-4A47462BD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297D3D-19B1-0D5A-3DC2-C0513E154BB1}"/>
              </a:ext>
            </a:extLst>
          </p:cNvPr>
          <p:cNvGrpSpPr/>
          <p:nvPr/>
        </p:nvGrpSpPr>
        <p:grpSpPr>
          <a:xfrm>
            <a:off x="1981740" y="370986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FAA2737-5E3A-062E-AF3A-A37772C20E9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FAFC48A-E633-2242-1780-D88CCF80D0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6046DE-34F3-73DE-DD8E-F499C69A4E98}"/>
              </a:ext>
            </a:extLst>
          </p:cNvPr>
          <p:cNvGrpSpPr/>
          <p:nvPr/>
        </p:nvGrpSpPr>
        <p:grpSpPr>
          <a:xfrm>
            <a:off x="4037678" y="900091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D655D3A-61FD-8D07-546B-71685E42E62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6CFDA3E-628D-5DCC-09B1-2BF8CDC7E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B03B98-55B7-C881-9FCC-C566EC53994F}"/>
              </a:ext>
            </a:extLst>
          </p:cNvPr>
          <p:cNvGrpSpPr/>
          <p:nvPr/>
        </p:nvGrpSpPr>
        <p:grpSpPr>
          <a:xfrm>
            <a:off x="4447366" y="148820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F31EE25-433B-E732-10C2-19E698AC76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07371E3-EFA3-3006-8A28-9B329DF3EE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CFF0BB4-AFD7-713F-420C-69B95C98694C}"/>
              </a:ext>
            </a:extLst>
          </p:cNvPr>
          <p:cNvGrpSpPr/>
          <p:nvPr/>
        </p:nvGrpSpPr>
        <p:grpSpPr>
          <a:xfrm>
            <a:off x="4361831" y="1718487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ABEB00-6ED3-38C1-2AD9-B1AA4BB609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1E339B7-8547-C5D7-3F71-DD96FF6F6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180275-1C07-3786-1CD2-7151FC9260BD}"/>
              </a:ext>
            </a:extLst>
          </p:cNvPr>
          <p:cNvGrpSpPr/>
          <p:nvPr/>
        </p:nvGrpSpPr>
        <p:grpSpPr>
          <a:xfrm>
            <a:off x="4732037" y="193807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9802ED-5CDF-F8EF-B454-39CB9EB1D8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7B56C5A-75D2-52AB-E02B-71359462AC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2E8133-9ABB-BA45-07BD-F277D952BE32}"/>
              </a:ext>
            </a:extLst>
          </p:cNvPr>
          <p:cNvGrpSpPr/>
          <p:nvPr/>
        </p:nvGrpSpPr>
        <p:grpSpPr>
          <a:xfrm>
            <a:off x="3392305" y="1256175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600952-87AD-4917-38E4-8D5C618153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373257-DDFC-28AC-877C-15C8521B3C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CA34F3-4AD4-FED8-29C4-48F63395D0D2}"/>
              </a:ext>
            </a:extLst>
          </p:cNvPr>
          <p:cNvGrpSpPr/>
          <p:nvPr/>
        </p:nvGrpSpPr>
        <p:grpSpPr>
          <a:xfrm>
            <a:off x="1833161" y="2161739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31B670-B35A-0C67-E4AD-94499C6F7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3CDCE99-2B92-0FFF-EB38-0F6602D649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590D182-D06C-70AC-2369-7DFB9933F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E277484-4082-49A6-A148-44207EFFC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94" y="365126"/>
            <a:ext cx="241973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idw_min_rmsd.py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80325D-6B6B-E482-735B-F57EA6C35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21" y="365126"/>
            <a:ext cx="5556873" cy="6268022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3684D-AD2F-83AF-932F-0A1F73EAECF2}"/>
              </a:ext>
            </a:extLst>
          </p:cNvPr>
          <p:cNvGrpSpPr/>
          <p:nvPr/>
        </p:nvGrpSpPr>
        <p:grpSpPr>
          <a:xfrm>
            <a:off x="2881151" y="3535602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ED09FAF-1270-FD19-B8FC-C185F845D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3D9E50E-C341-EDC5-A977-034D34BC2EA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BCC239C-E0AA-E3A9-C170-8D54F54A8901}"/>
              </a:ext>
            </a:extLst>
          </p:cNvPr>
          <p:cNvGrpSpPr/>
          <p:nvPr/>
        </p:nvGrpSpPr>
        <p:grpSpPr>
          <a:xfrm>
            <a:off x="3053536" y="3982782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939A07D-1131-6560-AA4E-13AE920B8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15961FA-9F0D-1C3F-824D-EE5BE2BC3D1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93CC199-81C4-6F01-8842-CAB40235061F}"/>
              </a:ext>
            </a:extLst>
          </p:cNvPr>
          <p:cNvGrpSpPr/>
          <p:nvPr/>
        </p:nvGrpSpPr>
        <p:grpSpPr>
          <a:xfrm>
            <a:off x="3257776" y="4209711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DF96849-7D9B-A5AD-9C05-446BFCF2CB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4BE5C02-AC00-8454-F99B-E23B9B01A2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DA1CC74-8719-63F0-DD29-89A884A1DBAF}"/>
              </a:ext>
            </a:extLst>
          </p:cNvPr>
          <p:cNvGrpSpPr/>
          <p:nvPr/>
        </p:nvGrpSpPr>
        <p:grpSpPr>
          <a:xfrm>
            <a:off x="2233134" y="4672778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FD41B4D-69CF-7056-837D-A8A57132DB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30ED4ED-F15A-E2C8-00BE-940B8A22B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7622C87-D887-0B38-912C-462202DC067A}"/>
              </a:ext>
            </a:extLst>
          </p:cNvPr>
          <p:cNvGrpSpPr/>
          <p:nvPr/>
        </p:nvGrpSpPr>
        <p:grpSpPr>
          <a:xfrm>
            <a:off x="4584045" y="4886620"/>
            <a:ext cx="1068643" cy="369332"/>
            <a:chOff x="3647644" y="5359159"/>
            <a:chExt cx="1068643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7061AE2-32B5-9EF2-8F58-796C271C55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23C5DB0-BC0F-404F-3346-B3F37B783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45A6A05-F42B-0FEC-2362-17512AAFBB6F}"/>
              </a:ext>
            </a:extLst>
          </p:cNvPr>
          <p:cNvGrpSpPr/>
          <p:nvPr/>
        </p:nvGrpSpPr>
        <p:grpSpPr>
          <a:xfrm>
            <a:off x="5782252" y="6231759"/>
            <a:ext cx="1076632" cy="369332"/>
            <a:chOff x="2157212" y="5356391"/>
            <a:chExt cx="1076632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0E3E2DD-CA25-4669-16BA-2CDE0D01864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23D635C-FC0D-8CBB-50E7-82251B924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D3DDD52B-3A66-EB67-20A6-5A6BDB181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42" y="1668838"/>
            <a:ext cx="2683104" cy="8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idw_min_rmsd.py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EBB3A-774E-45E7-92D1-5BF9EC17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17" y="1254016"/>
            <a:ext cx="7633765" cy="52388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B8F5C8-A652-2F96-766C-DE79F85C6CCC}"/>
              </a:ext>
            </a:extLst>
          </p:cNvPr>
          <p:cNvSpPr/>
          <p:nvPr/>
        </p:nvSpPr>
        <p:spPr>
          <a:xfrm>
            <a:off x="4612481" y="5398294"/>
            <a:ext cx="990600" cy="2056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36D020-AA0F-A0F5-14C9-51A7D231C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2071857"/>
            <a:ext cx="7428571" cy="27142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201097-D6FB-AD5E-327B-945721731012}"/>
              </a:ext>
            </a:extLst>
          </p:cNvPr>
          <p:cNvSpPr/>
          <p:nvPr/>
        </p:nvSpPr>
        <p:spPr>
          <a:xfrm>
            <a:off x="1184223" y="2071857"/>
            <a:ext cx="1469036" cy="28909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801DEE-2BBE-F2E3-8389-D5200372C694}"/>
              </a:ext>
            </a:extLst>
          </p:cNvPr>
          <p:cNvSpPr txBox="1"/>
          <p:nvPr/>
        </p:nvSpPr>
        <p:spPr>
          <a:xfrm>
            <a:off x="2196059" y="5276538"/>
            <a:ext cx="475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</a:t>
            </a:r>
            <a:r>
              <a:rPr lang="en-US" sz="2400" dirty="0">
                <a:solidFill>
                  <a:srgbClr val="0070C0"/>
                </a:solidFill>
              </a:rPr>
              <a:t>ead-</a:t>
            </a:r>
            <a:r>
              <a:rPr lang="en-US" sz="2400" b="1" dirty="0">
                <a:solidFill>
                  <a:srgbClr val="0070C0"/>
                </a:solidFill>
              </a:rPr>
              <a:t>E</a:t>
            </a:r>
            <a:r>
              <a:rPr lang="en-US" sz="2400" dirty="0">
                <a:solidFill>
                  <a:srgbClr val="0070C0"/>
                </a:solidFill>
              </a:rPr>
              <a:t>val-</a:t>
            </a:r>
            <a:r>
              <a:rPr lang="en-US" sz="2400" b="1" dirty="0">
                <a:solidFill>
                  <a:srgbClr val="0070C0"/>
                </a:solidFill>
              </a:rPr>
              <a:t>P</a:t>
            </a:r>
            <a:r>
              <a:rPr lang="en-US" sz="2400" dirty="0">
                <a:solidFill>
                  <a:srgbClr val="0070C0"/>
                </a:solidFill>
              </a:rPr>
              <a:t>rint-</a:t>
            </a:r>
            <a:r>
              <a:rPr lang="en-US" sz="2400" b="1" dirty="0">
                <a:solidFill>
                  <a:srgbClr val="0070C0"/>
                </a:solidFill>
              </a:rPr>
              <a:t>L</a:t>
            </a:r>
            <a:r>
              <a:rPr lang="en-US" sz="2400" dirty="0">
                <a:solidFill>
                  <a:srgbClr val="0070C0"/>
                </a:solidFill>
              </a:rPr>
              <a:t>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08941-66D7-92AC-C5C1-2DA61D5B0643}"/>
              </a:ext>
            </a:extLst>
          </p:cNvPr>
          <p:cNvSpPr txBox="1"/>
          <p:nvPr/>
        </p:nvSpPr>
        <p:spPr>
          <a:xfrm>
            <a:off x="2499608" y="5772391"/>
            <a:ext cx="4144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 interactive, top-level, language "shell"</a:t>
            </a:r>
          </a:p>
        </p:txBody>
      </p:sp>
    </p:spTree>
    <p:extLst>
      <p:ext uri="{BB962C8B-B14F-4D97-AF65-F5344CB8AC3E}">
        <p14:creationId xmlns:p14="http://schemas.microsoft.com/office/powerpoint/2010/main" val="213052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16b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Inverse Distance Weighting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IDW</a:t>
            </a:r>
            <a:r>
              <a:rPr lang="en-US" sz="2400" dirty="0"/>
              <a:t>) method can interpolate multi-dimensional data taken from random sample locations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convert non-uniformly measured spatial data into a </a:t>
            </a:r>
            <a:r>
              <a:rPr lang="en-US" sz="2000" b="1" dirty="0">
                <a:solidFill>
                  <a:srgbClr val="0070C0"/>
                </a:solidFill>
              </a:rPr>
              <a:t>regular conforming mesh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to use </a:t>
            </a:r>
            <a:r>
              <a:rPr lang="en-US" sz="2000" b="1" dirty="0">
                <a:solidFill>
                  <a:srgbClr val="00B050"/>
                </a:solidFill>
              </a:rPr>
              <a:t>RMSD</a:t>
            </a:r>
            <a:r>
              <a:rPr lang="en-US" sz="2000" dirty="0"/>
              <a:t> as one metric to characterize the “goodness of fit” for predicted interpolated data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Scientists </a:t>
            </a:r>
            <a:r>
              <a:rPr lang="en-US" sz="2400" b="1" i="1" dirty="0">
                <a:solidFill>
                  <a:srgbClr val="FF0000"/>
                </a:solidFill>
              </a:rPr>
              <a:t>rarely</a:t>
            </a:r>
            <a:r>
              <a:rPr lang="en-US" sz="2400" dirty="0"/>
              <a:t> enjoy the luxury of having too many data samples and must often </a:t>
            </a:r>
            <a:r>
              <a:rPr lang="en-US" sz="2400" u="sng" dirty="0"/>
              <a:t>interpolate</a:t>
            </a:r>
            <a:r>
              <a:rPr lang="en-US" sz="2400" dirty="0"/>
              <a:t> to fill in the missing gaps in their observations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Cosmic rays entering the Earth's atmosphere collide with gas molecules creating </a:t>
                </a:r>
                <a:r>
                  <a:rPr lang="en-US" sz="2400" u="sng" dirty="0"/>
                  <a:t>secondary</a:t>
                </a:r>
                <a:r>
                  <a:rPr lang="en-US" sz="2400" dirty="0"/>
                  <a:t> particles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Your scientist has developed an instrument to capture the trajectory of these secondary particles as they rain down and has given you a data file (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ray.csv</a:t>
                </a:r>
                <a:r>
                  <a:rPr lang="en-US" sz="2000" dirty="0"/>
                  <a:t>) of an individual particle's height (in centimeters) over the final </a:t>
                </a:r>
                <a:r>
                  <a:rPr lang="en-US" sz="2000" b="1" dirty="0"/>
                  <a:t>nanoseconds</a:t>
                </a:r>
                <a:r>
                  <a:rPr lang="en-US" sz="2000" dirty="0"/>
                  <a:t> before its impact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scientist knows the secondary particle was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000" dirty="0"/>
                  <a:t> accelerating in his detector and lived for only </a:t>
                </a:r>
                <a:r>
                  <a:rPr lang="en-US" sz="2000" b="1" dirty="0"/>
                  <a:t>0.1743 milliseconds</a:t>
                </a:r>
                <a:r>
                  <a:rPr lang="en-US" sz="2000" dirty="0"/>
                  <a:t> and now he wants you to determine its velocity (relative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) and the height (in </a:t>
                </a:r>
                <a:r>
                  <a:rPr lang="en-US" sz="20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km</a:t>
                </a:r>
                <a:r>
                  <a:rPr lang="en-US" sz="2000" dirty="0"/>
                  <a:t>) in the </a:t>
                </a:r>
                <a:r>
                  <a:rPr lang="en-US" sz="2000" i="1" dirty="0"/>
                  <a:t>stratosphere</a:t>
                </a:r>
                <a:r>
                  <a:rPr lang="en-US" sz="2000" dirty="0"/>
                  <a:t> at which it was originally emitted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plot_trajectory.py</a:t>
                </a:r>
                <a:r>
                  <a:rPr lang="en-US" sz="2400" dirty="0"/>
                  <a:t> to display the particle's path and the line of best fit to determine the two unknowns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05155"/>
              </a:xfrm>
              <a:blipFill>
                <a:blip r:embed="rId2"/>
                <a:stretch>
                  <a:fillRect l="-1005" t="-1852" r="-773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59407-B4C2-9624-891D-4E131F7D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33" y="362203"/>
            <a:ext cx="1819598" cy="1363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F8BD3-21FC-D09F-2436-0428E739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" y="346133"/>
            <a:ext cx="2991007" cy="13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Python Interpreter (REPL)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53D243-2361-2709-1166-2ED38AF2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4" y="1690689"/>
            <a:ext cx="7028571" cy="44952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B20CB-7F19-3801-465C-A3DD530E2B54}"/>
              </a:ext>
            </a:extLst>
          </p:cNvPr>
          <p:cNvSpPr/>
          <p:nvPr/>
        </p:nvSpPr>
        <p:spPr>
          <a:xfrm>
            <a:off x="1393733" y="1763857"/>
            <a:ext cx="1019331" cy="24353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1C8DFA-8B65-4CE6-6EAB-9F0DB64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4" y="1240532"/>
            <a:ext cx="8496593" cy="516026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B8A2028-2C22-2FA1-AE7D-E88B89E8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Periodic Table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A0068B-D372-02CF-1023-604D8BE928B5}"/>
              </a:ext>
            </a:extLst>
          </p:cNvPr>
          <p:cNvCxnSpPr/>
          <p:nvPr/>
        </p:nvCxnSpPr>
        <p:spPr>
          <a:xfrm>
            <a:off x="2173574" y="2960557"/>
            <a:ext cx="29755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C913508-4B0E-AF07-6581-A621F6741B99}"/>
              </a:ext>
            </a:extLst>
          </p:cNvPr>
          <p:cNvSpPr/>
          <p:nvPr/>
        </p:nvSpPr>
        <p:spPr>
          <a:xfrm>
            <a:off x="568924" y="1597156"/>
            <a:ext cx="478826" cy="209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449ED8C-7CE9-A9FB-D31E-8A4938D6D2DA}"/>
              </a:ext>
            </a:extLst>
          </p:cNvPr>
          <p:cNvCxnSpPr>
            <a:cxnSpLocks/>
          </p:cNvCxnSpPr>
          <p:nvPr/>
        </p:nvCxnSpPr>
        <p:spPr>
          <a:xfrm>
            <a:off x="6021050" y="1597156"/>
            <a:ext cx="271072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6B7B3D4-F34B-C55F-22CB-25975A0A59C0}"/>
              </a:ext>
            </a:extLst>
          </p:cNvPr>
          <p:cNvSpPr/>
          <p:nvPr/>
        </p:nvSpPr>
        <p:spPr>
          <a:xfrm rot="16200000">
            <a:off x="166658" y="1754201"/>
            <a:ext cx="523952" cy="2098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65A79-9A5B-04C3-BDEB-B36142A3C043}"/>
              </a:ext>
            </a:extLst>
          </p:cNvPr>
          <p:cNvCxnSpPr>
            <a:cxnSpLocks/>
          </p:cNvCxnSpPr>
          <p:nvPr/>
        </p:nvCxnSpPr>
        <p:spPr>
          <a:xfrm>
            <a:off x="248899" y="2525843"/>
            <a:ext cx="0" cy="262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08CDF03-CBF0-9E4C-365A-F103A4A0AFFF}"/>
              </a:ext>
            </a:extLst>
          </p:cNvPr>
          <p:cNvSpPr/>
          <p:nvPr/>
        </p:nvSpPr>
        <p:spPr>
          <a:xfrm>
            <a:off x="2803161" y="5846163"/>
            <a:ext cx="239842" cy="20282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642CC-1751-6BCB-AF12-8885DC32CAB2}"/>
              </a:ext>
            </a:extLst>
          </p:cNvPr>
          <p:cNvSpPr txBox="1"/>
          <p:nvPr/>
        </p:nvSpPr>
        <p:spPr>
          <a:xfrm>
            <a:off x="3423836" y="5051686"/>
            <a:ext cx="2098624" cy="923330"/>
          </a:xfrm>
          <a:prstGeom prst="rect">
            <a:avLst/>
          </a:prstGeom>
          <a:solidFill>
            <a:schemeClr val="bg1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U-238</a:t>
            </a:r>
          </a:p>
          <a:p>
            <a:pPr algn="ctr"/>
            <a:r>
              <a:rPr lang="en-US" dirty="0"/>
              <a:t># of Protons = 92</a:t>
            </a:r>
          </a:p>
          <a:p>
            <a:pPr algn="ctr"/>
            <a:r>
              <a:rPr lang="en-US" dirty="0"/>
              <a:t># of Neutrons = 146</a:t>
            </a:r>
          </a:p>
        </p:txBody>
      </p:sp>
    </p:spTree>
    <p:extLst>
      <p:ext uri="{BB962C8B-B14F-4D97-AF65-F5344CB8AC3E}">
        <p14:creationId xmlns:p14="http://schemas.microsoft.com/office/powerpoint/2010/main" val="32647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5554</TotalTime>
  <Words>1856</Words>
  <Application>Microsoft Office PowerPoint</Application>
  <PresentationFormat>On-screen Show (4:3)</PresentationFormat>
  <Paragraphs>460</Paragraphs>
  <Slides>71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Book Antiqua</vt:lpstr>
      <vt:lpstr>Calibri</vt:lpstr>
      <vt:lpstr>Calibri Light</vt:lpstr>
      <vt:lpstr>Cambria Math</vt:lpstr>
      <vt:lpstr>Office Theme</vt:lpstr>
      <vt:lpstr>PowerPoint Presentation</vt:lpstr>
      <vt:lpstr>Session 16b – Goals</vt:lpstr>
      <vt:lpstr>Open python_dictionaries.py</vt:lpstr>
      <vt:lpstr>Open python_dictionaries.py</vt:lpstr>
      <vt:lpstr>View python_dictionaries.py</vt:lpstr>
      <vt:lpstr>Run python_dictionaries.py</vt:lpstr>
      <vt:lpstr>Python Interpreter (REPL)</vt:lpstr>
      <vt:lpstr>Python Interpreter (REPL)</vt:lpstr>
      <vt:lpstr>The Periodic Table</vt:lpstr>
      <vt:lpstr>Open write_json.py</vt:lpstr>
      <vt:lpstr>Run write_json.py</vt:lpstr>
      <vt:lpstr>Open uranium_isotopes.json</vt:lpstr>
      <vt:lpstr>JSON in Firefox</vt:lpstr>
      <vt:lpstr>Open read_json.py</vt:lpstr>
      <vt:lpstr>View read_json.py</vt:lpstr>
      <vt:lpstr>Run read_json.py</vt:lpstr>
      <vt:lpstr>The Periodic Table (2021)</vt:lpstr>
      <vt:lpstr>One Element</vt:lpstr>
      <vt:lpstr>"It's not what you look at that matters, it's what you see." Henry David Thoreau (1846)</vt:lpstr>
      <vt:lpstr>Highs &amp; Lows and Unexpected Jumps</vt:lpstr>
      <vt:lpstr>The Periodic Table as JSON</vt:lpstr>
      <vt:lpstr>PowerPoint Presentation</vt:lpstr>
      <vt:lpstr>Open plot_liquid_range.py</vt:lpstr>
      <vt:lpstr>View plot_liquid_range.py</vt:lpstr>
      <vt:lpstr>View plot_liquid_range.py</vt:lpstr>
      <vt:lpstr>PowerPoint Presentation</vt:lpstr>
      <vt:lpstr>PowerPoint Presentation</vt:lpstr>
      <vt:lpstr>PowerPoint Presentation</vt:lpstr>
      <vt:lpstr>PowerPoint Presentation</vt:lpstr>
      <vt:lpstr>How Energetic is Einsteinium?</vt:lpstr>
      <vt:lpstr>DATA.GOV</vt:lpstr>
      <vt:lpstr>Amazon Open Data Sets</vt:lpstr>
      <vt:lpstr>Kaggle</vt:lpstr>
      <vt:lpstr>Interpolating Spatial Data</vt:lpstr>
      <vt:lpstr>Interpolating Spatial Data</vt:lpstr>
      <vt:lpstr>Interpolating Spatial Data</vt:lpstr>
      <vt:lpstr>Interpolating Spatial Data</vt:lpstr>
      <vt:lpstr>Interpolating Spatial Data</vt:lpstr>
      <vt:lpstr>An “Actual” Ocean Floor</vt:lpstr>
      <vt:lpstr>Sample Ocean Depth Soundings</vt:lpstr>
      <vt:lpstr>Open idw.py</vt:lpstr>
      <vt:lpstr>PowerPoint Presentation</vt:lpstr>
      <vt:lpstr>PowerPoint Presentation</vt:lpstr>
      <vt:lpstr>View idw.py</vt:lpstr>
      <vt:lpstr>PowerPoint Presentation</vt:lpstr>
      <vt:lpstr>The Inverse Distance Weighting (IDW) Method</vt:lpstr>
      <vt:lpstr>The Inverse Distance Weighting (IDW) Method</vt:lpstr>
      <vt:lpstr>The Inverse Distance Weighting (IDW) Method</vt:lpstr>
      <vt:lpstr>The Inverse Distance Weighting (IDW) Method</vt:lpstr>
      <vt:lpstr>The Inverse Distance Weighting (IDW) Method</vt:lpstr>
      <vt:lpstr>View idw.py</vt:lpstr>
      <vt:lpstr>View idw.py</vt:lpstr>
      <vt:lpstr>Run idw.py</vt:lpstr>
      <vt:lpstr>Run idw.py</vt:lpstr>
      <vt:lpstr>Run idw.py</vt:lpstr>
      <vt:lpstr>Run idw.py</vt:lpstr>
      <vt:lpstr>Edit idw.py</vt:lpstr>
      <vt:lpstr>Run idw.py</vt:lpstr>
      <vt:lpstr>Run idw.py</vt:lpstr>
      <vt:lpstr>Edit idw.py</vt:lpstr>
      <vt:lpstr>Run idw.py</vt:lpstr>
      <vt:lpstr>Edit idw.py</vt:lpstr>
      <vt:lpstr>Run idw.py</vt:lpstr>
      <vt:lpstr>Edit idw.py</vt:lpstr>
      <vt:lpstr>Run idw.py</vt:lpstr>
      <vt:lpstr>Root Mean Square Deviation</vt:lpstr>
      <vt:lpstr>Open idw_min_rmsd.py</vt:lpstr>
      <vt:lpstr>Open idw_min_rmsd.py</vt:lpstr>
      <vt:lpstr>Run idw_min_rmsd.py</vt:lpstr>
      <vt:lpstr>Session 16b – Know You Know…</vt:lpstr>
      <vt:lpstr>Task 16-02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860</cp:revision>
  <cp:lastPrinted>2015-06-01T00:45:11Z</cp:lastPrinted>
  <dcterms:created xsi:type="dcterms:W3CDTF">2014-09-21T17:58:26Z</dcterms:created>
  <dcterms:modified xsi:type="dcterms:W3CDTF">2023-05-17T00:27:35Z</dcterms:modified>
</cp:coreProperties>
</file>